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78" r:id="rId13"/>
    <p:sldId id="267" r:id="rId14"/>
    <p:sldId id="268" r:id="rId15"/>
    <p:sldId id="269" r:id="rId16"/>
    <p:sldId id="270" r:id="rId17"/>
    <p:sldId id="271" r:id="rId18"/>
    <p:sldId id="272" r:id="rId19"/>
    <p:sldId id="286" r:id="rId20"/>
    <p:sldId id="273" r:id="rId21"/>
    <p:sldId id="274" r:id="rId22"/>
    <p:sldId id="275" r:id="rId23"/>
    <p:sldId id="277" r:id="rId24"/>
    <p:sldId id="280" r:id="rId25"/>
    <p:sldId id="279" r:id="rId26"/>
    <p:sldId id="281" r:id="rId27"/>
    <p:sldId id="282" r:id="rId28"/>
    <p:sldId id="283" r:id="rId29"/>
    <p:sldId id="284" r:id="rId30"/>
    <p:sldId id="285"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407" autoAdjust="0"/>
  </p:normalViewPr>
  <p:slideViewPr>
    <p:cSldViewPr>
      <p:cViewPr>
        <p:scale>
          <a:sx n="100" d="100"/>
          <a:sy n="100" d="100"/>
        </p:scale>
        <p:origin x="-432" y="516"/>
      </p:cViewPr>
      <p:guideLst>
        <p:guide orient="horz" pos="2160"/>
        <p:guide pos="2880"/>
      </p:guideLst>
    </p:cSldViewPr>
  </p:slideViewPr>
  <p:outlineViewPr>
    <p:cViewPr>
      <p:scale>
        <a:sx n="33" d="100"/>
        <a:sy n="33" d="100"/>
      </p:scale>
      <p:origin x="0" y="1848"/>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225445-DB98-4036-B397-83CA5488F779}" type="datetimeFigureOut">
              <a:rPr lang="it-IT" smtClean="0"/>
              <a:t>17/12/2018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ED0867-48A5-40DC-8837-D4551936C504}" type="slidenum">
              <a:rPr lang="it-IT" smtClean="0"/>
              <a:t>‹N›</a:t>
            </a:fld>
            <a:endParaRPr lang="it-IT"/>
          </a:p>
        </p:txBody>
      </p:sp>
    </p:spTree>
    <p:extLst>
      <p:ext uri="{BB962C8B-B14F-4D97-AF65-F5344CB8AC3E}">
        <p14:creationId xmlns:p14="http://schemas.microsoft.com/office/powerpoint/2010/main" val="75750994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97C03-56EA-4887-8FE5-F08418C26428}" type="datetimeFigureOut">
              <a:rPr lang="it-IT" smtClean="0"/>
              <a:t>17/12/2018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71383-4979-4E76-904B-5CA9FC2261FC}" type="slidenum">
              <a:rPr lang="it-IT" smtClean="0"/>
              <a:t>‹N›</a:t>
            </a:fld>
            <a:endParaRPr lang="it-IT"/>
          </a:p>
        </p:txBody>
      </p:sp>
    </p:spTree>
    <p:extLst>
      <p:ext uri="{BB962C8B-B14F-4D97-AF65-F5344CB8AC3E}">
        <p14:creationId xmlns:p14="http://schemas.microsoft.com/office/powerpoint/2010/main" val="263496017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7C71383-4979-4E76-904B-5CA9FC2261FC}" type="slidenum">
              <a:rPr lang="it-IT" smtClean="0"/>
              <a:t>1</a:t>
            </a:fld>
            <a:endParaRPr lang="it-IT"/>
          </a:p>
        </p:txBody>
      </p:sp>
      <p:sp>
        <p:nvSpPr>
          <p:cNvPr id="5" name="Segnaposto intestazione 4"/>
          <p:cNvSpPr>
            <a:spLocks noGrp="1"/>
          </p:cNvSpPr>
          <p:nvPr>
            <p:ph type="hdr" sz="quarter" idx="11"/>
          </p:nvPr>
        </p:nvSpPr>
        <p:spPr/>
        <p:txBody>
          <a:bodyPr/>
          <a:lstStyle/>
          <a:p>
            <a:endParaRPr lang="it-IT"/>
          </a:p>
        </p:txBody>
      </p:sp>
    </p:spTree>
    <p:extLst>
      <p:ext uri="{BB962C8B-B14F-4D97-AF65-F5344CB8AC3E}">
        <p14:creationId xmlns:p14="http://schemas.microsoft.com/office/powerpoint/2010/main" val="226235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endParaRPr lang="it-IT"/>
          </a:p>
        </p:txBody>
      </p:sp>
      <p:sp>
        <p:nvSpPr>
          <p:cNvPr id="5" name="Segnaposto numero diapositiva 4"/>
          <p:cNvSpPr>
            <a:spLocks noGrp="1"/>
          </p:cNvSpPr>
          <p:nvPr>
            <p:ph type="sldNum" sz="quarter" idx="11"/>
          </p:nvPr>
        </p:nvSpPr>
        <p:spPr/>
        <p:txBody>
          <a:bodyPr/>
          <a:lstStyle/>
          <a:p>
            <a:fld id="{C7C71383-4979-4E76-904B-5CA9FC2261FC}" type="slidenum">
              <a:rPr lang="it-IT" smtClean="0"/>
              <a:t>14</a:t>
            </a:fld>
            <a:endParaRPr lang="it-IT"/>
          </a:p>
        </p:txBody>
      </p:sp>
    </p:spTree>
    <p:extLst>
      <p:ext uri="{BB962C8B-B14F-4D97-AF65-F5344CB8AC3E}">
        <p14:creationId xmlns:p14="http://schemas.microsoft.com/office/powerpoint/2010/main" val="257539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endParaRPr lang="it-IT"/>
          </a:p>
        </p:txBody>
      </p:sp>
      <p:sp>
        <p:nvSpPr>
          <p:cNvPr id="5" name="Segnaposto numero diapositiva 4"/>
          <p:cNvSpPr>
            <a:spLocks noGrp="1"/>
          </p:cNvSpPr>
          <p:nvPr>
            <p:ph type="sldNum" sz="quarter" idx="11"/>
          </p:nvPr>
        </p:nvSpPr>
        <p:spPr/>
        <p:txBody>
          <a:bodyPr/>
          <a:lstStyle/>
          <a:p>
            <a:fld id="{C7C71383-4979-4E76-904B-5CA9FC2261FC}" type="slidenum">
              <a:rPr lang="it-IT" smtClean="0"/>
              <a:t>24</a:t>
            </a:fld>
            <a:endParaRPr lang="it-IT"/>
          </a:p>
        </p:txBody>
      </p:sp>
    </p:spTree>
    <p:extLst>
      <p:ext uri="{BB962C8B-B14F-4D97-AF65-F5344CB8AC3E}">
        <p14:creationId xmlns:p14="http://schemas.microsoft.com/office/powerpoint/2010/main" val="199272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Arrotonda angolo diagonale rettangolo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olo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0" name="Segnaposto data 9"/>
          <p:cNvSpPr>
            <a:spLocks noGrp="1"/>
          </p:cNvSpPr>
          <p:nvPr>
            <p:ph type="dt" sz="half" idx="10"/>
          </p:nvPr>
        </p:nvSpPr>
        <p:spPr>
          <a:xfrm>
            <a:off x="5562600" y="6509004"/>
            <a:ext cx="3002280" cy="274320"/>
          </a:xfrm>
        </p:spPr>
        <p:txBody>
          <a:bodyPr vert="horz" rtlCol="0"/>
          <a:lstStyle>
            <a:extLst/>
          </a:lstStyle>
          <a:p>
            <a:fld id="{B0D0B156-522C-434D-8770-8381496255C2}" type="datetime1">
              <a:rPr lang="it-IT" smtClean="0"/>
              <a:t>17/12/2018</a:t>
            </a:fld>
            <a:endParaRPr lang="it-IT"/>
          </a:p>
        </p:txBody>
      </p:sp>
      <p:sp>
        <p:nvSpPr>
          <p:cNvPr id="11" name="Segnaposto numero diapositiva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FB9AABE-2FD9-41E1-B8B9-D36158326716}" type="slidenum">
              <a:rPr lang="it-IT" smtClean="0"/>
              <a:t>‹N›</a:t>
            </a:fld>
            <a:endParaRPr lang="it-IT"/>
          </a:p>
        </p:txBody>
      </p:sp>
      <p:sp>
        <p:nvSpPr>
          <p:cNvPr id="12" name="Segnaposto piè di pagina 11"/>
          <p:cNvSpPr>
            <a:spLocks noGrp="1"/>
          </p:cNvSpPr>
          <p:nvPr>
            <p:ph type="ftr" sz="quarter" idx="12"/>
          </p:nvPr>
        </p:nvSpPr>
        <p:spPr>
          <a:xfrm>
            <a:off x="1600200" y="6509004"/>
            <a:ext cx="3907464" cy="274320"/>
          </a:xfrm>
        </p:spPr>
        <p:txBody>
          <a:bodyPr vert="horz" rtlCol="0"/>
          <a:lstStyle>
            <a:extLst/>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C87E7CF-47D7-4946-BC7F-0A2AFCD2091B}" type="datetime1">
              <a:rPr lang="it-IT" smtClean="0"/>
              <a:t>17/12/2018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FB9AABE-2FD9-41E1-B8B9-D36158326716}"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lvl1pPr algn="l">
              <a:defRPr/>
            </a:lvl1pPr>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DBA87D1-B553-43F9-B195-C50080912D3D}" type="datetime1">
              <a:rPr lang="it-IT" smtClean="0"/>
              <a:t>17/12/2018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FB9AABE-2FD9-41E1-B8B9-D36158326716}"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ttango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CD22B7A-0765-470F-BC96-575AE88143F9}" type="datetime1">
              <a:rPr lang="it-IT" smtClean="0"/>
              <a:t>17/12/2018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9FB9AABE-2FD9-41E1-B8B9-D36158326716}"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7" name="Rettangolo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a:xfrm>
            <a:off x="5562600" y="6513670"/>
            <a:ext cx="3002280" cy="274320"/>
          </a:xfrm>
        </p:spPr>
        <p:txBody>
          <a:bodyPr vert="horz" rtlCol="0"/>
          <a:lstStyle>
            <a:extLst/>
          </a:lstStyle>
          <a:p>
            <a:fld id="{D28B0A59-8B7E-471E-A905-AAA5CF24336C}" type="datetime1">
              <a:rPr lang="it-IT" smtClean="0"/>
              <a:t>17/12/2018</a:t>
            </a:fld>
            <a:endParaRPr lang="it-IT"/>
          </a:p>
        </p:txBody>
      </p:sp>
      <p:sp>
        <p:nvSpPr>
          <p:cNvPr id="9" name="Segnaposto numero diapositiva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FB9AABE-2FD9-41E1-B8B9-D36158326716}" type="slidenum">
              <a:rPr lang="it-IT" smtClean="0"/>
              <a:t>‹N›</a:t>
            </a:fld>
            <a:endParaRPr lang="it-IT"/>
          </a:p>
        </p:txBody>
      </p:sp>
      <p:sp>
        <p:nvSpPr>
          <p:cNvPr id="10" name="Segnaposto piè di pagina 9"/>
          <p:cNvSpPr>
            <a:spLocks noGrp="1"/>
          </p:cNvSpPr>
          <p:nvPr>
            <p:ph type="ftr" sz="quarter" idx="12"/>
          </p:nvPr>
        </p:nvSpPr>
        <p:spPr>
          <a:xfrm>
            <a:off x="1600200" y="6513670"/>
            <a:ext cx="3907464" cy="274320"/>
          </a:xfrm>
        </p:spPr>
        <p:txBody>
          <a:bodyPr vert="horz" rtlCol="0"/>
          <a:lstStyle>
            <a:extLst/>
          </a:lstStyle>
          <a:p>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E22FC1C4-AA12-46DF-B695-C4D3C9F74118}" type="datetime1">
              <a:rPr lang="it-IT" smtClean="0"/>
              <a:t>17/12/2018</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a:xfrm>
            <a:off x="8641080" y="6514568"/>
            <a:ext cx="464288" cy="274320"/>
          </a:xfrm>
        </p:spPr>
        <p:txBody>
          <a:bodyPr/>
          <a:lstStyle>
            <a:extLst/>
          </a:lstStyle>
          <a:p>
            <a:fld id="{9FB9AABE-2FD9-41E1-B8B9-D36158326716}" type="slidenum">
              <a:rPr lang="it-IT" smtClean="0"/>
              <a:t>‹N›</a:t>
            </a:fld>
            <a:endParaRPr lang="it-IT"/>
          </a:p>
        </p:txBody>
      </p:sp>
      <p:sp>
        <p:nvSpPr>
          <p:cNvPr id="10" name="Rettangolo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ttangolo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ttangolo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olo 1"/>
          <p:cNvSpPr>
            <a:spLocks noGrp="1"/>
          </p:cNvSpPr>
          <p:nvPr>
            <p:ph type="title"/>
          </p:nvPr>
        </p:nvSpPr>
        <p:spPr>
          <a:xfrm>
            <a:off x="457200" y="251948"/>
            <a:ext cx="8229600"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C618CB7F-9836-41F1-8919-B9CD7678D358}" type="datetime1">
              <a:rPr lang="it-IT" smtClean="0"/>
              <a:t>17/12/2018</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a:xfrm>
            <a:off x="8641080" y="6514568"/>
            <a:ext cx="464288" cy="274320"/>
          </a:xfrm>
        </p:spPr>
        <p:txBody>
          <a:bodyPr/>
          <a:lstStyle>
            <a:extLst/>
          </a:lstStyle>
          <a:p>
            <a:fld id="{9FB9AABE-2FD9-41E1-B8B9-D36158326716}"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218"/>
            <a:ext cx="8229600"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73CC1667-EC2D-4A80-8FEA-B739FC3A1FF2}" type="datetime1">
              <a:rPr lang="it-IT" smtClean="0"/>
              <a:t>17/12/2018</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9FB9AABE-2FD9-41E1-B8B9-D36158326716}" type="slidenum">
              <a:rPr lang="it-IT" smtClean="0"/>
              <a:t>‹N›</a:t>
            </a:fld>
            <a:endParaRPr lang="it-IT"/>
          </a:p>
        </p:txBody>
      </p:sp>
      <p:sp>
        <p:nvSpPr>
          <p:cNvPr id="7" name="Rettango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A05B01DE-3628-4BD3-84AC-2E4BC5AD1555}" type="datetime1">
              <a:rPr lang="it-IT" smtClean="0"/>
              <a:t>17/12/2018</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9FB9AABE-2FD9-41E1-B8B9-D36158326716}"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2"/>
      </p:bgRef>
    </p:bg>
    <p:spTree>
      <p:nvGrpSpPr>
        <p:cNvPr id="1" name=""/>
        <p:cNvGrpSpPr/>
        <p:nvPr/>
      </p:nvGrpSpPr>
      <p:grpSpPr>
        <a:xfrm>
          <a:off x="0" y="0"/>
          <a:ext cx="0" cy="0"/>
          <a:chOff x="0" y="0"/>
          <a:chExt cx="0" cy="0"/>
        </a:xfrm>
      </p:grpSpPr>
      <p:sp>
        <p:nvSpPr>
          <p:cNvPr id="8" name="Rettangolo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963136" y="304800"/>
            <a:ext cx="3931920" cy="762000"/>
          </a:xfrm>
        </p:spPr>
        <p:txBody>
          <a:bodyPr anchor="b"/>
          <a:lstStyle>
            <a:lvl1pPr marL="0" algn="r">
              <a:buNone/>
              <a:defRPr sz="2000" b="1"/>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9" name="Segnaposto data 8"/>
          <p:cNvSpPr>
            <a:spLocks noGrp="1"/>
          </p:cNvSpPr>
          <p:nvPr>
            <p:ph type="dt" sz="half" idx="10"/>
          </p:nvPr>
        </p:nvSpPr>
        <p:spPr>
          <a:xfrm>
            <a:off x="5562600" y="6513670"/>
            <a:ext cx="3002280" cy="274320"/>
          </a:xfrm>
        </p:spPr>
        <p:txBody>
          <a:bodyPr vert="horz" rtlCol="0"/>
          <a:lstStyle>
            <a:extLst/>
          </a:lstStyle>
          <a:p>
            <a:fld id="{FA0A284C-54D6-4114-B69C-1EDE31C0DE8C}" type="datetime1">
              <a:rPr lang="it-IT" smtClean="0"/>
              <a:t>17/12/2018</a:t>
            </a:fld>
            <a:endParaRPr lang="it-IT"/>
          </a:p>
        </p:txBody>
      </p:sp>
      <p:sp>
        <p:nvSpPr>
          <p:cNvPr id="10" name="Segnaposto numero diapositiva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FB9AABE-2FD9-41E1-B8B9-D36158326716}" type="slidenum">
              <a:rPr lang="it-IT" smtClean="0"/>
              <a:t>‹N›</a:t>
            </a:fld>
            <a:endParaRPr lang="it-IT"/>
          </a:p>
        </p:txBody>
      </p:sp>
      <p:sp>
        <p:nvSpPr>
          <p:cNvPr id="11" name="Segnaposto piè di pagina 10"/>
          <p:cNvSpPr>
            <a:spLocks noGrp="1"/>
          </p:cNvSpPr>
          <p:nvPr>
            <p:ph type="ftr" sz="quarter" idx="12"/>
          </p:nvPr>
        </p:nvSpPr>
        <p:spPr>
          <a:xfrm>
            <a:off x="1600200" y="6513670"/>
            <a:ext cx="3907464" cy="274320"/>
          </a:xfrm>
        </p:spPr>
        <p:txBody>
          <a:bodyPr vert="horz" rtlCol="0"/>
          <a:lstStyle>
            <a:extLst/>
          </a:lstStyle>
          <a:p>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040443" y="4724400"/>
            <a:ext cx="5486400" cy="664536"/>
          </a:xfrm>
        </p:spPr>
        <p:txBody>
          <a:bodyPr anchor="b"/>
          <a:lstStyle>
            <a:lvl1pPr marL="0" algn="r">
              <a:buNone/>
              <a:defRPr sz="2000" b="1"/>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13" name="Segnaposto immagin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8" name="Segnaposto data 7"/>
          <p:cNvSpPr>
            <a:spLocks noGrp="1"/>
          </p:cNvSpPr>
          <p:nvPr>
            <p:ph type="dt" sz="half" idx="10"/>
          </p:nvPr>
        </p:nvSpPr>
        <p:spPr>
          <a:xfrm>
            <a:off x="5562600" y="6509004"/>
            <a:ext cx="3002280" cy="274320"/>
          </a:xfrm>
        </p:spPr>
        <p:txBody>
          <a:bodyPr vert="horz" rtlCol="0"/>
          <a:lstStyle>
            <a:extLst/>
          </a:lstStyle>
          <a:p>
            <a:fld id="{86181F05-DE77-4B90-B6AF-4BA79A89C577}" type="datetime1">
              <a:rPr lang="it-IT" smtClean="0"/>
              <a:t>17/12/2018</a:t>
            </a:fld>
            <a:endParaRPr lang="it-IT"/>
          </a:p>
        </p:txBody>
      </p:sp>
      <p:sp>
        <p:nvSpPr>
          <p:cNvPr id="9" name="Segnaposto numero diapositiva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FB9AABE-2FD9-41E1-B8B9-D36158326716}" type="slidenum">
              <a:rPr lang="it-IT" smtClean="0"/>
              <a:t>‹N›</a:t>
            </a:fld>
            <a:endParaRPr lang="it-IT"/>
          </a:p>
        </p:txBody>
      </p:sp>
      <p:sp>
        <p:nvSpPr>
          <p:cNvPr id="10" name="Segnaposto piè di pagina 9"/>
          <p:cNvSpPr>
            <a:spLocks noGrp="1"/>
          </p:cNvSpPr>
          <p:nvPr>
            <p:ph type="ftr" sz="quarter" idx="12"/>
          </p:nvPr>
        </p:nvSpPr>
        <p:spPr>
          <a:xfrm>
            <a:off x="1600200" y="6509004"/>
            <a:ext cx="3907464" cy="274320"/>
          </a:xfrm>
        </p:spPr>
        <p:txBody>
          <a:bodyPr vert="horz" rtlCol="0"/>
          <a:lstStyle>
            <a:extLst/>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tonda angolo diagonale rettangolo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piè di pagina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it-IT"/>
          </a:p>
        </p:txBody>
      </p:sp>
      <p:sp>
        <p:nvSpPr>
          <p:cNvPr id="14" name="Segnaposto data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195B387-ACD3-47BD-9CB3-0D3E739F3921}" type="datetime1">
              <a:rPr lang="it-IT" smtClean="0"/>
              <a:t>17/12/2018</a:t>
            </a:fld>
            <a:endParaRPr lang="it-IT"/>
          </a:p>
        </p:txBody>
      </p:sp>
      <p:sp>
        <p:nvSpPr>
          <p:cNvPr id="23" name="Segnaposto numero diapositiva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FB9AABE-2FD9-41E1-B8B9-D36158326716}" type="slidenum">
              <a:rPr lang="it-IT" smtClean="0"/>
              <a:t>‹N›</a:t>
            </a:fld>
            <a:endParaRPr lang="it-IT"/>
          </a:p>
        </p:txBody>
      </p:sp>
      <p:sp>
        <p:nvSpPr>
          <p:cNvPr id="22" name="Segnaposto titolo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476672"/>
            <a:ext cx="7772400" cy="1470025"/>
          </a:xfrm>
        </p:spPr>
        <p:txBody>
          <a:bodyPr>
            <a:normAutofit fontScale="90000"/>
          </a:bodyPr>
          <a:lstStyle/>
          <a:p>
            <a:r>
              <a:rPr lang="it-IT" dirty="0">
                <a:solidFill>
                  <a:srgbClr val="009900"/>
                </a:solidFill>
              </a:rPr>
              <a:t> </a:t>
            </a:r>
            <a:r>
              <a:rPr lang="it-IT" dirty="0" smtClean="0">
                <a:solidFill>
                  <a:srgbClr val="009900"/>
                </a:solidFill>
              </a:rPr>
              <a:t>CONTROLLO SUI PASCOLI</a:t>
            </a:r>
            <a:endParaRPr lang="it-IT" dirty="0">
              <a:solidFill>
                <a:srgbClr val="009900"/>
              </a:solidFill>
            </a:endParaRPr>
          </a:p>
        </p:txBody>
      </p:sp>
      <p:sp>
        <p:nvSpPr>
          <p:cNvPr id="3" name="Sottotitolo 2"/>
          <p:cNvSpPr>
            <a:spLocks noGrp="1"/>
          </p:cNvSpPr>
          <p:nvPr>
            <p:ph type="subTitle" idx="1"/>
          </p:nvPr>
        </p:nvSpPr>
        <p:spPr>
          <a:xfrm>
            <a:off x="2583766" y="4897194"/>
            <a:ext cx="6560234" cy="1752600"/>
          </a:xfrm>
        </p:spPr>
        <p:txBody>
          <a:bodyPr>
            <a:normAutofit lnSpcReduction="10000"/>
          </a:bodyPr>
          <a:lstStyle/>
          <a:p>
            <a:endParaRPr lang="it-IT" sz="1600" dirty="0" smtClean="0"/>
          </a:p>
          <a:p>
            <a:endParaRPr lang="it-IT" sz="1600" dirty="0"/>
          </a:p>
          <a:p>
            <a:endParaRPr lang="it-IT" sz="1600" dirty="0" smtClean="0"/>
          </a:p>
          <a:p>
            <a:endParaRPr lang="it-IT" sz="1600" dirty="0"/>
          </a:p>
          <a:p>
            <a:r>
              <a:rPr lang="it-IT" sz="1600" dirty="0" smtClean="0"/>
              <a:t>			</a:t>
            </a:r>
          </a:p>
          <a:p>
            <a:endParaRPr lang="it-IT" sz="1600" dirty="0"/>
          </a:p>
          <a:p>
            <a:r>
              <a:rPr lang="it-IT" sz="1600" dirty="0" smtClean="0"/>
              <a:t>Giornata di formazione  13/12/2018</a:t>
            </a:r>
            <a:endParaRPr lang="it-IT" sz="1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949091"/>
            <a:ext cx="122078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numero diapositiva 4"/>
          <p:cNvSpPr>
            <a:spLocks noGrp="1"/>
          </p:cNvSpPr>
          <p:nvPr>
            <p:ph type="sldNum" sz="quarter" idx="11"/>
          </p:nvPr>
        </p:nvSpPr>
        <p:spPr/>
        <p:txBody>
          <a:bodyPr/>
          <a:lstStyle/>
          <a:p>
            <a:fld id="{9FB9AABE-2FD9-41E1-B8B9-D36158326716}" type="slidenum">
              <a:rPr lang="it-IT" smtClean="0"/>
              <a:t>1</a:t>
            </a:fld>
            <a:endParaRPr lang="it-IT"/>
          </a:p>
        </p:txBody>
      </p:sp>
    </p:spTree>
    <p:extLst>
      <p:ext uri="{BB962C8B-B14F-4D97-AF65-F5344CB8AC3E}">
        <p14:creationId xmlns:p14="http://schemas.microsoft.com/office/powerpoint/2010/main" val="2837720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la 5"/>
          <p:cNvGraphicFramePr>
            <a:graphicFrameLocks noGrp="1"/>
          </p:cNvGraphicFramePr>
          <p:nvPr>
            <p:extLst>
              <p:ext uri="{D42A27DB-BD31-4B8C-83A1-F6EECF244321}">
                <p14:modId xmlns:p14="http://schemas.microsoft.com/office/powerpoint/2010/main" val="2307446559"/>
              </p:ext>
            </p:extLst>
          </p:nvPr>
        </p:nvGraphicFramePr>
        <p:xfrm>
          <a:off x="1014308" y="339079"/>
          <a:ext cx="7632848" cy="6132742"/>
        </p:xfrm>
        <a:graphic>
          <a:graphicData uri="http://schemas.openxmlformats.org/drawingml/2006/table">
            <a:tbl>
              <a:tblPr firstRow="1" firstCol="1" bandRow="1">
                <a:tableStyleId>{5C22544A-7EE6-4342-B048-85BDC9FD1C3A}</a:tableStyleId>
              </a:tblPr>
              <a:tblGrid>
                <a:gridCol w="1313677"/>
                <a:gridCol w="1131374"/>
                <a:gridCol w="1313677"/>
                <a:gridCol w="870551"/>
                <a:gridCol w="3003569"/>
              </a:tblGrid>
              <a:tr h="614093">
                <a:tc>
                  <a:txBody>
                    <a:bodyPr/>
                    <a:lstStyle/>
                    <a:p>
                      <a:pPr marR="60960" algn="just">
                        <a:lnSpc>
                          <a:spcPct val="115000"/>
                        </a:lnSpc>
                        <a:spcAft>
                          <a:spcPts val="600"/>
                        </a:spcAft>
                      </a:pPr>
                      <a:r>
                        <a:rPr lang="it-IT" sz="800" dirty="0">
                          <a:effectLst/>
                        </a:rPr>
                        <a:t>Campagna</a:t>
                      </a:r>
                      <a:endParaRPr lang="it-IT" sz="1100" dirty="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DGR con Deroga con oggetto carico uba /ha</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Carico uba ha</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Altitudine (metri  s.l.m)</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Note</a:t>
                      </a:r>
                      <a:endParaRPr lang="it-IT" sz="1100">
                        <a:effectLst/>
                        <a:latin typeface="Calibri"/>
                        <a:ea typeface="Calibri"/>
                        <a:cs typeface="Times New Roman"/>
                      </a:endParaRPr>
                    </a:p>
                  </a:txBody>
                  <a:tcPr marL="65827" marR="65827" marT="0" marB="0"/>
                </a:tc>
              </a:tr>
              <a:tr h="542878">
                <a:tc rowSpan="2">
                  <a:txBody>
                    <a:bodyPr/>
                    <a:lstStyle/>
                    <a:p>
                      <a:pPr marR="60960" algn="just">
                        <a:lnSpc>
                          <a:spcPct val="115000"/>
                        </a:lnSpc>
                        <a:spcAft>
                          <a:spcPts val="600"/>
                        </a:spcAft>
                      </a:pPr>
                      <a:r>
                        <a:rPr lang="it-IT" sz="800">
                          <a:effectLst/>
                        </a:rPr>
                        <a:t>2015</a:t>
                      </a:r>
                      <a:endParaRPr lang="it-IT" sz="1100">
                        <a:effectLst/>
                      </a:endParaRPr>
                    </a:p>
                    <a:p>
                      <a:pPr marR="60960" algn="just">
                        <a:lnSpc>
                          <a:spcPct val="115000"/>
                        </a:lnSpc>
                        <a:spcAft>
                          <a:spcPts val="600"/>
                        </a:spcAft>
                      </a:pPr>
                      <a:r>
                        <a:rPr lang="it-IT" sz="800">
                          <a:effectLst/>
                        </a:rPr>
                        <a:t> </a:t>
                      </a:r>
                      <a:endParaRPr lang="it-IT" sz="1100">
                        <a:effectLst/>
                        <a:latin typeface="Calibri"/>
                        <a:ea typeface="Calibri"/>
                        <a:cs typeface="Times New Roman"/>
                      </a:endParaRPr>
                    </a:p>
                  </a:txBody>
                  <a:tcPr marL="65827" marR="65827" marT="0" marB="0"/>
                </a:tc>
                <a:tc rowSpan="2">
                  <a:txBody>
                    <a:bodyPr/>
                    <a:lstStyle/>
                    <a:p>
                      <a:pPr marR="60960" algn="just">
                        <a:lnSpc>
                          <a:spcPct val="115000"/>
                        </a:lnSpc>
                        <a:spcAft>
                          <a:spcPts val="600"/>
                        </a:spcAft>
                      </a:pPr>
                      <a:r>
                        <a:rPr lang="it-IT" sz="800">
                          <a:effectLst/>
                        </a:rPr>
                        <a:t>DGR 3 giugno 2015, n. 22-1510</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 </a:t>
                      </a:r>
                      <a:endParaRPr lang="it-IT" sz="1100">
                        <a:effectLst/>
                      </a:endParaRPr>
                    </a:p>
                    <a:p>
                      <a:pPr>
                        <a:lnSpc>
                          <a:spcPct val="115000"/>
                        </a:lnSpc>
                        <a:spcAft>
                          <a:spcPts val="0"/>
                        </a:spcAft>
                      </a:pPr>
                      <a:r>
                        <a:rPr lang="it-IT" sz="800">
                          <a:effectLst/>
                        </a:rPr>
                        <a:t>0,07 UBA/ettaro/anno</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&gt;600 </a:t>
                      </a:r>
                      <a:endParaRPr lang="it-IT" sz="1100">
                        <a:effectLst/>
                        <a:latin typeface="Calibri"/>
                        <a:ea typeface="Calibri"/>
                        <a:cs typeface="Times New Roman"/>
                      </a:endParaRPr>
                    </a:p>
                  </a:txBody>
                  <a:tcPr marL="65827" marR="65827" marT="0" marB="0"/>
                </a:tc>
                <a:tc rowSpan="2">
                  <a:txBody>
                    <a:bodyPr/>
                    <a:lstStyle/>
                    <a:p>
                      <a:pPr marR="60960" algn="just">
                        <a:lnSpc>
                          <a:spcPct val="115000"/>
                        </a:lnSpc>
                        <a:spcAft>
                          <a:spcPts val="600"/>
                        </a:spcAft>
                      </a:pPr>
                      <a:r>
                        <a:rPr lang="it-IT" sz="800">
                          <a:effectLst/>
                        </a:rPr>
                        <a:t>-	qualora l’azienda disponga di pascoli posti solo in parte al di sopra dei 600 m s.l.m., il carico minimo di 0,07 UBA/ettaro/anno sarà applicato solo a condizione che la superficie a pascolo ubicata sopra tale limite sia superiore al 50% della superficie totale a pascolo permanente desunta dal fascicolo aziendale dell’azienda</a:t>
                      </a:r>
                      <a:endParaRPr lang="it-IT" sz="1100">
                        <a:effectLst/>
                        <a:latin typeface="Calibri"/>
                        <a:ea typeface="Calibri"/>
                        <a:cs typeface="Times New Roman"/>
                      </a:endParaRPr>
                    </a:p>
                  </a:txBody>
                  <a:tcPr marL="65827" marR="65827" marT="0" marB="0"/>
                </a:tc>
              </a:tr>
              <a:tr h="539204">
                <a:tc vMerge="1">
                  <a:txBody>
                    <a:bodyPr/>
                    <a:lstStyle/>
                    <a:p>
                      <a:endParaRPr lang="it-IT"/>
                    </a:p>
                  </a:txBody>
                  <a:tcPr/>
                </a:tc>
                <a:tc vMerge="1">
                  <a:txBody>
                    <a:bodyPr/>
                    <a:lstStyle/>
                    <a:p>
                      <a:endParaRPr lang="it-IT"/>
                    </a:p>
                  </a:txBody>
                  <a:tcPr/>
                </a:tc>
                <a:tc>
                  <a:txBody>
                    <a:bodyPr/>
                    <a:lstStyle/>
                    <a:p>
                      <a:pPr marR="60960" algn="just">
                        <a:lnSpc>
                          <a:spcPct val="115000"/>
                        </a:lnSpc>
                        <a:spcAft>
                          <a:spcPts val="600"/>
                        </a:spcAft>
                      </a:pPr>
                      <a:r>
                        <a:rPr lang="it-IT" sz="800">
                          <a:effectLst/>
                        </a:rPr>
                        <a:t>0,2 uba/ha/anno</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=&lt;600 </a:t>
                      </a:r>
                      <a:endParaRPr lang="it-IT" sz="1100">
                        <a:effectLst/>
                        <a:latin typeface="Calibri"/>
                        <a:ea typeface="Calibri"/>
                        <a:cs typeface="Times New Roman"/>
                      </a:endParaRPr>
                    </a:p>
                  </a:txBody>
                  <a:tcPr marL="65827" marR="65827" marT="0" marB="0"/>
                </a:tc>
                <a:tc vMerge="1">
                  <a:txBody>
                    <a:bodyPr/>
                    <a:lstStyle/>
                    <a:p>
                      <a:endParaRPr lang="it-IT"/>
                    </a:p>
                  </a:txBody>
                  <a:tcPr/>
                </a:tc>
              </a:tr>
              <a:tr h="542878">
                <a:tc rowSpan="2">
                  <a:txBody>
                    <a:bodyPr/>
                    <a:lstStyle/>
                    <a:p>
                      <a:pPr marR="60960" algn="just">
                        <a:lnSpc>
                          <a:spcPct val="115000"/>
                        </a:lnSpc>
                        <a:spcAft>
                          <a:spcPts val="600"/>
                        </a:spcAft>
                      </a:pPr>
                      <a:r>
                        <a:rPr lang="it-IT" sz="800">
                          <a:effectLst/>
                        </a:rPr>
                        <a:t>2016</a:t>
                      </a:r>
                      <a:endParaRPr lang="it-IT" sz="1100">
                        <a:effectLst/>
                        <a:latin typeface="Calibri"/>
                        <a:ea typeface="Calibri"/>
                        <a:cs typeface="Times New Roman"/>
                      </a:endParaRPr>
                    </a:p>
                  </a:txBody>
                  <a:tcPr marL="65827" marR="65827" marT="0" marB="0"/>
                </a:tc>
                <a:tc rowSpan="2">
                  <a:txBody>
                    <a:bodyPr/>
                    <a:lstStyle/>
                    <a:p>
                      <a:pPr marR="60960" algn="just">
                        <a:lnSpc>
                          <a:spcPct val="115000"/>
                        </a:lnSpc>
                        <a:spcAft>
                          <a:spcPts val="600"/>
                        </a:spcAft>
                      </a:pPr>
                      <a:r>
                        <a:rPr lang="it-IT" sz="800">
                          <a:effectLst/>
                        </a:rPr>
                        <a:t>DGR n. 13-3197 del 26/04/2016</a:t>
                      </a:r>
                      <a:endParaRPr lang="it-IT" sz="1100">
                        <a:effectLst/>
                      </a:endParaRPr>
                    </a:p>
                    <a:p>
                      <a:pPr marR="60960" algn="just">
                        <a:lnSpc>
                          <a:spcPct val="115000"/>
                        </a:lnSpc>
                        <a:spcAft>
                          <a:spcPts val="600"/>
                        </a:spcAft>
                      </a:pPr>
                      <a:r>
                        <a:rPr lang="it-IT" sz="800">
                          <a:effectLst/>
                        </a:rPr>
                        <a:t> </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 </a:t>
                      </a:r>
                      <a:endParaRPr lang="it-IT" sz="1100">
                        <a:effectLst/>
                      </a:endParaRPr>
                    </a:p>
                    <a:p>
                      <a:pPr>
                        <a:lnSpc>
                          <a:spcPct val="115000"/>
                        </a:lnSpc>
                        <a:spcAft>
                          <a:spcPts val="0"/>
                        </a:spcAft>
                      </a:pPr>
                      <a:r>
                        <a:rPr lang="it-IT" sz="800">
                          <a:effectLst/>
                        </a:rPr>
                        <a:t>0,07 UBA/ettaro/anno</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&gt;1000</a:t>
                      </a:r>
                      <a:endParaRPr lang="it-IT" sz="1100">
                        <a:effectLst/>
                        <a:latin typeface="Calibri"/>
                        <a:ea typeface="Calibri"/>
                        <a:cs typeface="Times New Roman"/>
                      </a:endParaRPr>
                    </a:p>
                  </a:txBody>
                  <a:tcPr marL="65827" marR="65827" marT="0" marB="0"/>
                </a:tc>
                <a:tc rowSpan="2">
                  <a:txBody>
                    <a:bodyPr/>
                    <a:lstStyle/>
                    <a:p>
                      <a:pPr indent="449580">
                        <a:lnSpc>
                          <a:spcPct val="115000"/>
                        </a:lnSpc>
                        <a:spcAft>
                          <a:spcPts val="0"/>
                        </a:spcAft>
                      </a:pPr>
                      <a:r>
                        <a:rPr lang="it-IT" sz="800">
                          <a:effectLst/>
                        </a:rPr>
                        <a:t>qualora l’azienda disponga di pascoli posti solo in parte al di sopra dei 1000 m s.l.m., il carico minimo individuato dalla presente deliberazione sarà applicabile solo a condizione che la superficie a pascolo ubicata sopra tale limite sia superiore al 50% della superficie totale a pascolo permanente desunta dal fascicolo aziendale dell’azienda</a:t>
                      </a:r>
                      <a:endParaRPr lang="it-IT" sz="1100">
                        <a:effectLst/>
                        <a:latin typeface="Calibri"/>
                        <a:ea typeface="Calibri"/>
                        <a:cs typeface="Times New Roman"/>
                      </a:endParaRPr>
                    </a:p>
                  </a:txBody>
                  <a:tcPr marL="65827" marR="65827" marT="0" marB="0"/>
                </a:tc>
              </a:tr>
              <a:tr h="695201">
                <a:tc vMerge="1">
                  <a:txBody>
                    <a:bodyPr/>
                    <a:lstStyle/>
                    <a:p>
                      <a:endParaRPr lang="it-IT"/>
                    </a:p>
                  </a:txBody>
                  <a:tcPr/>
                </a:tc>
                <a:tc vMerge="1">
                  <a:txBody>
                    <a:bodyPr/>
                    <a:lstStyle/>
                    <a:p>
                      <a:endParaRPr lang="it-IT"/>
                    </a:p>
                  </a:txBody>
                  <a:tcPr/>
                </a:tc>
                <a:tc>
                  <a:txBody>
                    <a:bodyPr/>
                    <a:lstStyle/>
                    <a:p>
                      <a:pPr marR="60960" algn="just">
                        <a:lnSpc>
                          <a:spcPct val="115000"/>
                        </a:lnSpc>
                        <a:spcAft>
                          <a:spcPts val="600"/>
                        </a:spcAft>
                      </a:pPr>
                      <a:r>
                        <a:rPr lang="it-IT" sz="800">
                          <a:effectLst/>
                        </a:rPr>
                        <a:t> </a:t>
                      </a:r>
                      <a:endParaRPr lang="it-IT" sz="1100">
                        <a:effectLst/>
                      </a:endParaRPr>
                    </a:p>
                    <a:p>
                      <a:pPr>
                        <a:lnSpc>
                          <a:spcPct val="115000"/>
                        </a:lnSpc>
                        <a:spcAft>
                          <a:spcPts val="0"/>
                        </a:spcAft>
                      </a:pPr>
                      <a:r>
                        <a:rPr lang="it-IT" sz="800">
                          <a:effectLst/>
                        </a:rPr>
                        <a:t>0,2 UBA/ettaro/anno</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&lt;=1000</a:t>
                      </a:r>
                      <a:endParaRPr lang="it-IT" sz="1100">
                        <a:effectLst/>
                        <a:latin typeface="Calibri"/>
                        <a:ea typeface="Calibri"/>
                        <a:cs typeface="Times New Roman"/>
                      </a:endParaRPr>
                    </a:p>
                  </a:txBody>
                  <a:tcPr marL="65827" marR="65827" marT="0" marB="0"/>
                </a:tc>
                <a:tc vMerge="1">
                  <a:txBody>
                    <a:bodyPr/>
                    <a:lstStyle/>
                    <a:p>
                      <a:endParaRPr lang="it-IT"/>
                    </a:p>
                  </a:txBody>
                  <a:tcPr/>
                </a:tc>
              </a:tr>
              <a:tr h="386882">
                <a:tc rowSpan="2">
                  <a:txBody>
                    <a:bodyPr/>
                    <a:lstStyle/>
                    <a:p>
                      <a:pPr marR="60960" algn="just">
                        <a:lnSpc>
                          <a:spcPct val="115000"/>
                        </a:lnSpc>
                        <a:spcAft>
                          <a:spcPts val="600"/>
                        </a:spcAft>
                      </a:pPr>
                      <a:r>
                        <a:rPr lang="it-IT" sz="800">
                          <a:effectLst/>
                        </a:rPr>
                        <a:t>2017</a:t>
                      </a:r>
                      <a:endParaRPr lang="it-IT" sz="1100">
                        <a:effectLst/>
                        <a:latin typeface="Calibri"/>
                        <a:ea typeface="Calibri"/>
                        <a:cs typeface="Times New Roman"/>
                      </a:endParaRPr>
                    </a:p>
                  </a:txBody>
                  <a:tcPr marL="65827" marR="65827" marT="0" marB="0"/>
                </a:tc>
                <a:tc rowSpan="2">
                  <a:txBody>
                    <a:bodyPr/>
                    <a:lstStyle/>
                    <a:p>
                      <a:pPr marR="60960" algn="just">
                        <a:lnSpc>
                          <a:spcPct val="115000"/>
                        </a:lnSpc>
                        <a:spcAft>
                          <a:spcPts val="600"/>
                        </a:spcAft>
                      </a:pPr>
                      <a:r>
                        <a:rPr lang="it-IT" sz="800">
                          <a:effectLst/>
                        </a:rPr>
                        <a:t>DGR n. 13-3197 del 26/04/2016</a:t>
                      </a:r>
                      <a:endParaRPr lang="it-IT" sz="1100">
                        <a:effectLst/>
                      </a:endParaRPr>
                    </a:p>
                    <a:p>
                      <a:pPr marR="60960" algn="just">
                        <a:lnSpc>
                          <a:spcPct val="115000"/>
                        </a:lnSpc>
                        <a:spcAft>
                          <a:spcPts val="600"/>
                        </a:spcAft>
                      </a:pPr>
                      <a:r>
                        <a:rPr lang="it-IT" sz="800">
                          <a:effectLst/>
                        </a:rPr>
                        <a:t> </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 </a:t>
                      </a:r>
                      <a:endParaRPr lang="it-IT" sz="1100">
                        <a:effectLst/>
                      </a:endParaRPr>
                    </a:p>
                    <a:p>
                      <a:pPr>
                        <a:lnSpc>
                          <a:spcPct val="115000"/>
                        </a:lnSpc>
                        <a:spcAft>
                          <a:spcPts val="0"/>
                        </a:spcAft>
                      </a:pPr>
                      <a:r>
                        <a:rPr lang="it-IT" sz="800">
                          <a:effectLst/>
                        </a:rPr>
                        <a:t>0,1 UBA/ettaro/anno</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&gt;1000</a:t>
                      </a:r>
                      <a:endParaRPr lang="it-IT" sz="1100">
                        <a:effectLst/>
                        <a:latin typeface="Calibri"/>
                        <a:ea typeface="Calibri"/>
                        <a:cs typeface="Times New Roman"/>
                      </a:endParaRPr>
                    </a:p>
                  </a:txBody>
                  <a:tcPr marL="65827" marR="65827" marT="0" marB="0"/>
                </a:tc>
                <a:tc rowSpan="2">
                  <a:txBody>
                    <a:bodyPr/>
                    <a:lstStyle/>
                    <a:p>
                      <a:pPr indent="449580">
                        <a:lnSpc>
                          <a:spcPct val="115000"/>
                        </a:lnSpc>
                        <a:spcAft>
                          <a:spcPts val="0"/>
                        </a:spcAft>
                      </a:pPr>
                      <a:r>
                        <a:rPr lang="it-IT" sz="800">
                          <a:effectLst/>
                        </a:rPr>
                        <a:t>qualora l’azienda disponga di pascoli posti solo in parte al di sopra dei 1000 m s.l.m., il carico minimo individuato dalla presente deliberazione sarà applicabile solo a condizione che la superficie a pascolo ubicata sopra tale limite sia superiore al 50% della superficie totale a pascolo permanente desunta dal fascicolo aziendale dell’azienda</a:t>
                      </a:r>
                      <a:endParaRPr lang="it-IT" sz="1100">
                        <a:effectLst/>
                        <a:latin typeface="Calibri"/>
                        <a:ea typeface="Calibri"/>
                        <a:cs typeface="Times New Roman"/>
                      </a:endParaRPr>
                    </a:p>
                  </a:txBody>
                  <a:tcPr marL="65827" marR="65827" marT="0" marB="0"/>
                </a:tc>
              </a:tr>
              <a:tr h="851197">
                <a:tc vMerge="1">
                  <a:txBody>
                    <a:bodyPr/>
                    <a:lstStyle/>
                    <a:p>
                      <a:endParaRPr lang="it-IT"/>
                    </a:p>
                  </a:txBody>
                  <a:tcPr/>
                </a:tc>
                <a:tc vMerge="1">
                  <a:txBody>
                    <a:bodyPr/>
                    <a:lstStyle/>
                    <a:p>
                      <a:endParaRPr lang="it-IT"/>
                    </a:p>
                  </a:txBody>
                  <a:tcPr/>
                </a:tc>
                <a:tc>
                  <a:txBody>
                    <a:bodyPr/>
                    <a:lstStyle/>
                    <a:p>
                      <a:pPr marR="60960" algn="just">
                        <a:lnSpc>
                          <a:spcPct val="115000"/>
                        </a:lnSpc>
                        <a:spcAft>
                          <a:spcPts val="600"/>
                        </a:spcAft>
                      </a:pPr>
                      <a:r>
                        <a:rPr lang="it-IT" sz="800">
                          <a:effectLst/>
                        </a:rPr>
                        <a:t> </a:t>
                      </a:r>
                      <a:endParaRPr lang="it-IT" sz="1100">
                        <a:effectLst/>
                      </a:endParaRPr>
                    </a:p>
                    <a:p>
                      <a:pPr>
                        <a:lnSpc>
                          <a:spcPct val="115000"/>
                        </a:lnSpc>
                        <a:spcAft>
                          <a:spcPts val="0"/>
                        </a:spcAft>
                      </a:pPr>
                      <a:r>
                        <a:rPr lang="it-IT" sz="800">
                          <a:effectLst/>
                        </a:rPr>
                        <a:t>0,2 UBA/ettaro/anno</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 </a:t>
                      </a:r>
                      <a:endParaRPr lang="it-IT" sz="1100">
                        <a:effectLst/>
                        <a:latin typeface="Calibri"/>
                        <a:ea typeface="Calibri"/>
                        <a:cs typeface="Times New Roman"/>
                      </a:endParaRPr>
                    </a:p>
                  </a:txBody>
                  <a:tcPr marL="65827" marR="65827" marT="0" marB="0"/>
                </a:tc>
                <a:tc vMerge="1">
                  <a:txBody>
                    <a:bodyPr/>
                    <a:lstStyle/>
                    <a:p>
                      <a:endParaRPr lang="it-IT"/>
                    </a:p>
                  </a:txBody>
                  <a:tcPr/>
                </a:tc>
              </a:tr>
              <a:tr h="386882">
                <a:tc rowSpan="3">
                  <a:txBody>
                    <a:bodyPr/>
                    <a:lstStyle/>
                    <a:p>
                      <a:pPr marR="60960" algn="just">
                        <a:lnSpc>
                          <a:spcPct val="115000"/>
                        </a:lnSpc>
                        <a:spcAft>
                          <a:spcPts val="600"/>
                        </a:spcAft>
                      </a:pPr>
                      <a:r>
                        <a:rPr lang="it-IT" sz="800">
                          <a:effectLst/>
                        </a:rPr>
                        <a:t>2018</a:t>
                      </a:r>
                      <a:endParaRPr lang="it-IT" sz="1100">
                        <a:effectLst/>
                        <a:latin typeface="Calibri"/>
                        <a:ea typeface="Calibri"/>
                        <a:cs typeface="Times New Roman"/>
                      </a:endParaRPr>
                    </a:p>
                  </a:txBody>
                  <a:tcPr marL="65827" marR="65827" marT="0" marB="0"/>
                </a:tc>
                <a:tc rowSpan="3">
                  <a:txBody>
                    <a:bodyPr/>
                    <a:lstStyle/>
                    <a:p>
                      <a:pPr marR="60960" algn="just">
                        <a:lnSpc>
                          <a:spcPct val="115000"/>
                        </a:lnSpc>
                        <a:spcAft>
                          <a:spcPts val="600"/>
                        </a:spcAft>
                      </a:pPr>
                      <a:r>
                        <a:rPr lang="it-IT" sz="800">
                          <a:effectLst/>
                        </a:rPr>
                        <a:t>DGR n. 13-3197 del 26/04/2016</a:t>
                      </a:r>
                      <a:endParaRPr lang="it-IT" sz="1100">
                        <a:effectLst/>
                      </a:endParaRPr>
                    </a:p>
                    <a:p>
                      <a:pPr marR="60960" algn="just">
                        <a:lnSpc>
                          <a:spcPct val="115000"/>
                        </a:lnSpc>
                        <a:spcAft>
                          <a:spcPts val="600"/>
                        </a:spcAft>
                      </a:pPr>
                      <a:r>
                        <a:rPr lang="it-IT" sz="800" u="sng">
                          <a:effectLst/>
                        </a:rPr>
                        <a:t>superata</a:t>
                      </a:r>
                      <a:r>
                        <a:rPr lang="it-IT" sz="800">
                          <a:effectLst/>
                        </a:rPr>
                        <a:t> dalla DGR 20/04/2018, n. 16-6765</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 </a:t>
                      </a:r>
                      <a:endParaRPr lang="it-IT" sz="1100">
                        <a:effectLst/>
                      </a:endParaRPr>
                    </a:p>
                    <a:p>
                      <a:pPr>
                        <a:lnSpc>
                          <a:spcPct val="115000"/>
                        </a:lnSpc>
                        <a:spcAft>
                          <a:spcPts val="0"/>
                        </a:spcAft>
                      </a:pPr>
                      <a:r>
                        <a:rPr lang="it-IT" sz="800">
                          <a:effectLst/>
                        </a:rPr>
                        <a:t>0,1 UBA/ettaro/anno</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&gt;2000</a:t>
                      </a:r>
                      <a:endParaRPr lang="it-IT" sz="1100">
                        <a:effectLst/>
                        <a:latin typeface="Calibri"/>
                        <a:ea typeface="Calibri"/>
                        <a:cs typeface="Times New Roman"/>
                      </a:endParaRPr>
                    </a:p>
                  </a:txBody>
                  <a:tcPr marL="65827" marR="65827" marT="0" marB="0"/>
                </a:tc>
                <a:tc rowSpan="3">
                  <a:txBody>
                    <a:bodyPr/>
                    <a:lstStyle/>
                    <a:p>
                      <a:pPr marR="60960" algn="just">
                        <a:lnSpc>
                          <a:spcPct val="115000"/>
                        </a:lnSpc>
                        <a:spcAft>
                          <a:spcPts val="600"/>
                        </a:spcAft>
                      </a:pPr>
                      <a:r>
                        <a:rPr lang="it-IT" sz="800">
                          <a:effectLst/>
                        </a:rPr>
                        <a:t>Il carico uba/ha/anno da rispettare si determina su base comunale. Se le particelle in un certo comune:</a:t>
                      </a:r>
                      <a:endParaRPr lang="it-IT" sz="1100">
                        <a:effectLst/>
                      </a:endParaRPr>
                    </a:p>
                    <a:p>
                      <a:pPr marR="60960" algn="just">
                        <a:lnSpc>
                          <a:spcPct val="115000"/>
                        </a:lnSpc>
                        <a:spcAft>
                          <a:spcPts val="600"/>
                        </a:spcAft>
                      </a:pPr>
                      <a:r>
                        <a:rPr lang="it-IT" sz="800">
                          <a:effectLst/>
                        </a:rPr>
                        <a:t>- sono prevalentemente sopra i 2000 m, il carico da rispettare sul quel comune sarà 0,1 uba/ha/ anno; </a:t>
                      </a:r>
                      <a:endParaRPr lang="it-IT" sz="1100">
                        <a:effectLst/>
                      </a:endParaRPr>
                    </a:p>
                    <a:p>
                      <a:pPr marR="60960" algn="just">
                        <a:lnSpc>
                          <a:spcPct val="115000"/>
                        </a:lnSpc>
                        <a:spcAft>
                          <a:spcPts val="600"/>
                        </a:spcAft>
                      </a:pPr>
                      <a:r>
                        <a:rPr lang="it-IT" sz="800">
                          <a:effectLst/>
                        </a:rPr>
                        <a:t>- sono prevalentemente comprese tra 1000 e 2000m,  il carico da rispettare sul quel comune sarà 0,15 uba/ha/ anno;</a:t>
                      </a:r>
                      <a:endParaRPr lang="it-IT" sz="1100">
                        <a:effectLst/>
                      </a:endParaRPr>
                    </a:p>
                    <a:p>
                      <a:pPr marR="60960" algn="just">
                        <a:lnSpc>
                          <a:spcPct val="115000"/>
                        </a:lnSpc>
                        <a:spcAft>
                          <a:spcPts val="600"/>
                        </a:spcAft>
                      </a:pPr>
                      <a:r>
                        <a:rPr lang="it-IT" sz="800">
                          <a:effectLst/>
                        </a:rPr>
                        <a:t>- sono prevalentemente sotto 1000  m, il carico da rispettare sul quel comune sarà 0,2 uba/ha /anno;</a:t>
                      </a:r>
                      <a:endParaRPr lang="it-IT" sz="1100">
                        <a:effectLst/>
                        <a:latin typeface="Calibri"/>
                        <a:ea typeface="Calibri"/>
                        <a:cs typeface="Times New Roman"/>
                      </a:endParaRPr>
                    </a:p>
                  </a:txBody>
                  <a:tcPr marL="65827" marR="65827" marT="0" marB="0"/>
                </a:tc>
              </a:tr>
              <a:tr h="302101">
                <a:tc vMerge="1">
                  <a:txBody>
                    <a:bodyPr/>
                    <a:lstStyle/>
                    <a:p>
                      <a:endParaRPr lang="it-IT"/>
                    </a:p>
                  </a:txBody>
                  <a:tcPr/>
                </a:tc>
                <a:tc vMerge="1">
                  <a:txBody>
                    <a:bodyPr/>
                    <a:lstStyle/>
                    <a:p>
                      <a:endParaRPr lang="it-IT"/>
                    </a:p>
                  </a:txBody>
                  <a:tcPr/>
                </a:tc>
                <a:tc>
                  <a:txBody>
                    <a:bodyPr/>
                    <a:lstStyle/>
                    <a:p>
                      <a:pPr marR="60960" algn="just">
                        <a:lnSpc>
                          <a:spcPct val="115000"/>
                        </a:lnSpc>
                        <a:spcAft>
                          <a:spcPts val="600"/>
                        </a:spcAft>
                      </a:pPr>
                      <a:r>
                        <a:rPr lang="it-IT" sz="800">
                          <a:effectLst/>
                        </a:rPr>
                        <a:t>0,15 uba/ha/anno</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a:effectLst/>
                        </a:rPr>
                        <a:t>&gt;1000 e &lt;=2000</a:t>
                      </a:r>
                      <a:endParaRPr lang="it-IT" sz="1100">
                        <a:effectLst/>
                        <a:latin typeface="Calibri"/>
                        <a:ea typeface="Calibri"/>
                        <a:cs typeface="Times New Roman"/>
                      </a:endParaRPr>
                    </a:p>
                  </a:txBody>
                  <a:tcPr marL="65827" marR="65827" marT="0" marB="0"/>
                </a:tc>
                <a:tc vMerge="1">
                  <a:txBody>
                    <a:bodyPr/>
                    <a:lstStyle/>
                    <a:p>
                      <a:endParaRPr lang="it-IT"/>
                    </a:p>
                  </a:txBody>
                  <a:tcPr/>
                </a:tc>
              </a:tr>
              <a:tr h="1271426">
                <a:tc vMerge="1">
                  <a:txBody>
                    <a:bodyPr/>
                    <a:lstStyle/>
                    <a:p>
                      <a:endParaRPr lang="it-IT"/>
                    </a:p>
                  </a:txBody>
                  <a:tcPr/>
                </a:tc>
                <a:tc vMerge="1">
                  <a:txBody>
                    <a:bodyPr/>
                    <a:lstStyle/>
                    <a:p>
                      <a:endParaRPr lang="it-IT"/>
                    </a:p>
                  </a:txBody>
                  <a:tcPr/>
                </a:tc>
                <a:tc>
                  <a:txBody>
                    <a:bodyPr/>
                    <a:lstStyle/>
                    <a:p>
                      <a:pPr marR="60960" algn="just">
                        <a:lnSpc>
                          <a:spcPct val="115000"/>
                        </a:lnSpc>
                        <a:spcAft>
                          <a:spcPts val="600"/>
                        </a:spcAft>
                      </a:pPr>
                      <a:r>
                        <a:rPr lang="it-IT" sz="800">
                          <a:effectLst/>
                        </a:rPr>
                        <a:t>0,2 uba/ha/anno</a:t>
                      </a:r>
                      <a:endParaRPr lang="it-IT" sz="1100">
                        <a:effectLst/>
                        <a:latin typeface="Calibri"/>
                        <a:ea typeface="Calibri"/>
                        <a:cs typeface="Times New Roman"/>
                      </a:endParaRPr>
                    </a:p>
                  </a:txBody>
                  <a:tcPr marL="65827" marR="65827" marT="0" marB="0"/>
                </a:tc>
                <a:tc>
                  <a:txBody>
                    <a:bodyPr/>
                    <a:lstStyle/>
                    <a:p>
                      <a:pPr marR="60960" algn="just">
                        <a:lnSpc>
                          <a:spcPct val="115000"/>
                        </a:lnSpc>
                        <a:spcAft>
                          <a:spcPts val="600"/>
                        </a:spcAft>
                      </a:pPr>
                      <a:r>
                        <a:rPr lang="it-IT" sz="800" dirty="0">
                          <a:effectLst/>
                        </a:rPr>
                        <a:t>&lt;=1000</a:t>
                      </a:r>
                      <a:endParaRPr lang="it-IT" sz="1100" dirty="0">
                        <a:effectLst/>
                        <a:latin typeface="Calibri"/>
                        <a:ea typeface="Calibri"/>
                        <a:cs typeface="Times New Roman"/>
                      </a:endParaRPr>
                    </a:p>
                  </a:txBody>
                  <a:tcPr marL="65827" marR="65827" marT="0" marB="0"/>
                </a:tc>
                <a:tc vMerge="1">
                  <a:txBody>
                    <a:bodyPr/>
                    <a:lstStyle/>
                    <a:p>
                      <a:endParaRPr lang="it-IT"/>
                    </a:p>
                  </a:txBody>
                  <a:tcPr/>
                </a:tc>
              </a:tr>
            </a:tbl>
          </a:graphicData>
        </a:graphic>
      </p:graphicFrame>
      <p:sp>
        <p:nvSpPr>
          <p:cNvPr id="2" name="Segnaposto numero diapositiva 1"/>
          <p:cNvSpPr>
            <a:spLocks noGrp="1"/>
          </p:cNvSpPr>
          <p:nvPr>
            <p:ph type="sldNum" sz="quarter" idx="12"/>
          </p:nvPr>
        </p:nvSpPr>
        <p:spPr/>
        <p:txBody>
          <a:bodyPr/>
          <a:lstStyle/>
          <a:p>
            <a:fld id="{9FB9AABE-2FD9-41E1-B8B9-D36158326716}" type="slidenum">
              <a:rPr lang="it-IT" smtClean="0"/>
              <a:t>10</a:t>
            </a:fld>
            <a:endParaRPr lang="it-IT"/>
          </a:p>
        </p:txBody>
      </p:sp>
    </p:spTree>
    <p:extLst>
      <p:ext uri="{BB962C8B-B14F-4D97-AF65-F5344CB8AC3E}">
        <p14:creationId xmlns:p14="http://schemas.microsoft.com/office/powerpoint/2010/main" val="712450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Carico UBA stalla</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844824"/>
            <a:ext cx="8460431" cy="114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827584" y="3573016"/>
            <a:ext cx="8028382" cy="1200329"/>
          </a:xfrm>
          <a:prstGeom prst="rect">
            <a:avLst/>
          </a:prstGeom>
        </p:spPr>
        <p:txBody>
          <a:bodyPr wrap="square">
            <a:spAutoFit/>
          </a:bodyPr>
          <a:lstStyle/>
          <a:p>
            <a:pPr algn="just"/>
            <a:r>
              <a:rPr lang="it-IT" sz="2400" dirty="0" smtClean="0"/>
              <a:t>indica </a:t>
            </a:r>
            <a:r>
              <a:rPr lang="it-IT" sz="2400" dirty="0"/>
              <a:t>il carico derivante dal rapporto tra la consistenza media di stalla (visualizzabile nel dettaglio ”</a:t>
            </a:r>
            <a:r>
              <a:rPr lang="it-IT" sz="2400" dirty="0" smtClean="0"/>
              <a:t>allevamenti</a:t>
            </a:r>
            <a:r>
              <a:rPr lang="it-IT" sz="2400" dirty="0"/>
              <a:t>”) e la superficie complessiva limitrofi</a:t>
            </a:r>
          </a:p>
        </p:txBody>
      </p:sp>
      <p:sp>
        <p:nvSpPr>
          <p:cNvPr id="4" name="Rettangolo 3"/>
          <p:cNvSpPr/>
          <p:nvPr/>
        </p:nvSpPr>
        <p:spPr>
          <a:xfrm>
            <a:off x="2490935" y="5422401"/>
            <a:ext cx="4269630" cy="461665"/>
          </a:xfrm>
          <a:prstGeom prst="rect">
            <a:avLst/>
          </a:prstGeom>
        </p:spPr>
        <p:txBody>
          <a:bodyPr wrap="none">
            <a:spAutoFit/>
          </a:bodyPr>
          <a:lstStyle/>
          <a:p>
            <a:r>
              <a:rPr lang="it-IT" sz="2400" dirty="0"/>
              <a:t>Carico UBA </a:t>
            </a:r>
            <a:r>
              <a:rPr lang="it-IT" sz="2400" dirty="0" smtClean="0"/>
              <a:t>stalla: UBA/ettari</a:t>
            </a:r>
            <a:endParaRPr lang="it-IT" sz="2400" dirty="0"/>
          </a:p>
        </p:txBody>
      </p:sp>
      <p:sp>
        <p:nvSpPr>
          <p:cNvPr id="6" name="Freccia in giù 5"/>
          <p:cNvSpPr/>
          <p:nvPr/>
        </p:nvSpPr>
        <p:spPr>
          <a:xfrm>
            <a:off x="4407515" y="5004266"/>
            <a:ext cx="43426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numero diapositiva 4"/>
          <p:cNvSpPr>
            <a:spLocks noGrp="1"/>
          </p:cNvSpPr>
          <p:nvPr>
            <p:ph type="sldNum" sz="quarter" idx="12"/>
          </p:nvPr>
        </p:nvSpPr>
        <p:spPr/>
        <p:txBody>
          <a:bodyPr/>
          <a:lstStyle/>
          <a:p>
            <a:fld id="{9FB9AABE-2FD9-41E1-B8B9-D36158326716}" type="slidenum">
              <a:rPr lang="it-IT" smtClean="0"/>
              <a:t>11</a:t>
            </a:fld>
            <a:endParaRPr lang="it-IT"/>
          </a:p>
        </p:txBody>
      </p:sp>
    </p:spTree>
    <p:extLst>
      <p:ext uri="{BB962C8B-B14F-4D97-AF65-F5344CB8AC3E}">
        <p14:creationId xmlns:p14="http://schemas.microsoft.com/office/powerpoint/2010/main" val="1011873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Carico UBA stalla</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5" y="1628800"/>
            <a:ext cx="8336749" cy="405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70155" y="5805264"/>
            <a:ext cx="8336749" cy="369332"/>
          </a:xfrm>
          <a:prstGeom prst="rect">
            <a:avLst/>
          </a:prstGeom>
        </p:spPr>
        <p:txBody>
          <a:bodyPr wrap="square">
            <a:spAutoFit/>
          </a:bodyPr>
          <a:lstStyle/>
          <a:p>
            <a:pPr algn="ctr"/>
            <a:r>
              <a:rPr lang="it-IT" dirty="0" smtClean="0"/>
              <a:t>Carico UBA stalla = 40,7164 / 43,8028 = 0,9295</a:t>
            </a:r>
            <a:endParaRPr lang="it-IT"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9FB9AABE-2FD9-41E1-B8B9-D36158326716}" type="slidenum">
              <a:rPr lang="it-IT" smtClean="0"/>
              <a:t>12</a:t>
            </a:fld>
            <a:endParaRPr lang="it-IT"/>
          </a:p>
        </p:txBody>
      </p:sp>
    </p:spTree>
    <p:extLst>
      <p:ext uri="{BB962C8B-B14F-4D97-AF65-F5344CB8AC3E}">
        <p14:creationId xmlns:p14="http://schemas.microsoft.com/office/powerpoint/2010/main" val="2801585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Carico UBA stalla</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5820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187624" y="3619061"/>
            <a:ext cx="6840760" cy="1015663"/>
          </a:xfrm>
          <a:prstGeom prst="rect">
            <a:avLst/>
          </a:prstGeom>
        </p:spPr>
        <p:txBody>
          <a:bodyPr wrap="square">
            <a:spAutoFit/>
          </a:bodyPr>
          <a:lstStyle/>
          <a:p>
            <a:pPr algn="ctr"/>
            <a:r>
              <a:rPr lang="it-IT" sz="2000" dirty="0" smtClean="0"/>
              <a:t>Se i comuni limitrofi sono posti a quote diverse (secondo le regole definite dalla </a:t>
            </a:r>
            <a:r>
              <a:rPr lang="it-IT" sz="2000" dirty="0"/>
              <a:t>DGR 20/04/2018, n. </a:t>
            </a:r>
            <a:r>
              <a:rPr lang="it-IT" sz="2000" dirty="0" smtClean="0"/>
              <a:t>16-6765) il coefficiente da applicare può essere diverso</a:t>
            </a:r>
            <a:endParaRPr lang="it-IT"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fld id="{9FB9AABE-2FD9-41E1-B8B9-D36158326716}" type="slidenum">
              <a:rPr lang="it-IT" smtClean="0"/>
              <a:t>13</a:t>
            </a:fld>
            <a:endParaRPr lang="it-IT"/>
          </a:p>
        </p:txBody>
      </p:sp>
    </p:spTree>
    <p:extLst>
      <p:ext uri="{BB962C8B-B14F-4D97-AF65-F5344CB8AC3E}">
        <p14:creationId xmlns:p14="http://schemas.microsoft.com/office/powerpoint/2010/main" val="4140760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100" dirty="0"/>
              <a:t>Carico minimo UBA pascolo proprio</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5"/>
            <a:ext cx="8532439" cy="131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683568" y="3428999"/>
            <a:ext cx="7848872" cy="707886"/>
          </a:xfrm>
          <a:prstGeom prst="rect">
            <a:avLst/>
          </a:prstGeom>
        </p:spPr>
        <p:txBody>
          <a:bodyPr wrap="square">
            <a:spAutoFit/>
          </a:bodyPr>
          <a:lstStyle/>
          <a:p>
            <a:pPr algn="ctr"/>
            <a:r>
              <a:rPr lang="it-IT" sz="2000" dirty="0"/>
              <a:t>indica il carico minimo da rispettare derivante dal prodotto tra superficie a controllo, coefficiente UBA e 365 (giorni)</a:t>
            </a:r>
          </a:p>
        </p:txBody>
      </p:sp>
      <p:sp>
        <p:nvSpPr>
          <p:cNvPr id="7" name="Freccia in giù 6"/>
          <p:cNvSpPr/>
          <p:nvPr/>
        </p:nvSpPr>
        <p:spPr>
          <a:xfrm>
            <a:off x="4407515" y="4212142"/>
            <a:ext cx="43426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628201" y="4869160"/>
            <a:ext cx="7992887" cy="1077218"/>
          </a:xfrm>
          <a:prstGeom prst="rect">
            <a:avLst/>
          </a:prstGeom>
        </p:spPr>
        <p:txBody>
          <a:bodyPr wrap="square">
            <a:spAutoFit/>
          </a:bodyPr>
          <a:lstStyle/>
          <a:p>
            <a:pPr algn="ctr"/>
            <a:r>
              <a:rPr lang="it-IT" sz="2400" dirty="0" smtClean="0"/>
              <a:t>Carico minimo = coefficiente x ettari (NO149) x 365</a:t>
            </a:r>
          </a:p>
          <a:p>
            <a:pPr algn="ctr"/>
            <a:r>
              <a:rPr lang="it-IT" sz="2000" dirty="0" smtClean="0"/>
              <a:t>Esempio</a:t>
            </a:r>
          </a:p>
          <a:p>
            <a:pPr algn="ctr"/>
            <a:r>
              <a:rPr lang="it-IT" sz="2000" dirty="0" smtClean="0"/>
              <a:t>Carico minimo= 0,1 x 118,2558 x 365 = 4.316,3367 UBA x giorni</a:t>
            </a:r>
            <a:endParaRPr lang="it-IT" sz="2000" dirty="0"/>
          </a:p>
        </p:txBody>
      </p:sp>
      <p:sp>
        <p:nvSpPr>
          <p:cNvPr id="3" name="Segnaposto numero diapositiva 2"/>
          <p:cNvSpPr>
            <a:spLocks noGrp="1"/>
          </p:cNvSpPr>
          <p:nvPr>
            <p:ph type="sldNum" sz="quarter" idx="12"/>
          </p:nvPr>
        </p:nvSpPr>
        <p:spPr/>
        <p:txBody>
          <a:bodyPr/>
          <a:lstStyle/>
          <a:p>
            <a:fld id="{9FB9AABE-2FD9-41E1-B8B9-D36158326716}" type="slidenum">
              <a:rPr lang="it-IT" smtClean="0"/>
              <a:t>14</a:t>
            </a:fld>
            <a:endParaRPr lang="it-IT"/>
          </a:p>
        </p:txBody>
      </p:sp>
    </p:spTree>
    <p:extLst>
      <p:ext uri="{BB962C8B-B14F-4D97-AF65-F5344CB8AC3E}">
        <p14:creationId xmlns:p14="http://schemas.microsoft.com/office/powerpoint/2010/main" val="2254303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Carico UBA pascolo proprio</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884368" cy="366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449288" y="5154599"/>
            <a:ext cx="8352928" cy="1477328"/>
          </a:xfrm>
          <a:prstGeom prst="rect">
            <a:avLst/>
          </a:prstGeom>
        </p:spPr>
        <p:txBody>
          <a:bodyPr wrap="square">
            <a:spAutoFit/>
          </a:bodyPr>
          <a:lstStyle/>
          <a:p>
            <a:pPr algn="ctr"/>
            <a:r>
              <a:rPr lang="it-IT" dirty="0"/>
              <a:t>indica il carico derivante dalla consistenza al pascolo dei </a:t>
            </a:r>
            <a:r>
              <a:rPr lang="it-IT" u="sng" dirty="0"/>
              <a:t>capi propri </a:t>
            </a:r>
            <a:r>
              <a:rPr lang="it-IT" dirty="0"/>
              <a:t>ricavata dallo scarico del riepilogo delle movimentazioni al pascolo registrate nella BDN (visualizzabile nel dettaglio “Pascoli” oppure nel dettaglio Ingressi/uscite pascoli) intesa come prodotto tra UBA al pascolo e giorni medi trascorsi al pascolo</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9FB9AABE-2FD9-41E1-B8B9-D36158326716}" type="slidenum">
              <a:rPr lang="it-IT" smtClean="0"/>
              <a:t>15</a:t>
            </a:fld>
            <a:endParaRPr lang="it-IT"/>
          </a:p>
        </p:txBody>
      </p:sp>
    </p:spTree>
    <p:extLst>
      <p:ext uri="{BB962C8B-B14F-4D97-AF65-F5344CB8AC3E}">
        <p14:creationId xmlns:p14="http://schemas.microsoft.com/office/powerpoint/2010/main" val="3300731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Carico UBA pascolo proprio</a:t>
            </a:r>
          </a:p>
        </p:txBody>
      </p:sp>
      <p:sp>
        <p:nvSpPr>
          <p:cNvPr id="4" name="Rettangolo 3"/>
          <p:cNvSpPr/>
          <p:nvPr/>
        </p:nvSpPr>
        <p:spPr>
          <a:xfrm>
            <a:off x="665700" y="1628800"/>
            <a:ext cx="8010755" cy="3139321"/>
          </a:xfrm>
          <a:prstGeom prst="rect">
            <a:avLst/>
          </a:prstGeom>
        </p:spPr>
        <p:txBody>
          <a:bodyPr wrap="square">
            <a:spAutoFit/>
          </a:bodyPr>
          <a:lstStyle/>
          <a:p>
            <a:pPr algn="ctr"/>
            <a:r>
              <a:rPr lang="it-IT" dirty="0" smtClean="0"/>
              <a:t>La BDN restituisce i dati relativi ai capi registrati al pascolo come numero di capi presenti per ciascuna fascia di età e per i giorni MEDI trascorsi al pascolo IN QUELLA FASCIA DI ETA’.</a:t>
            </a:r>
          </a:p>
          <a:p>
            <a:pPr algn="ctr"/>
            <a:endParaRPr lang="it-IT" dirty="0" smtClean="0"/>
          </a:p>
          <a:p>
            <a:pPr algn="ctr"/>
            <a:r>
              <a:rPr lang="it-IT" dirty="0" smtClean="0"/>
              <a:t>Il numero di capi può essere maggiore di quello indicato nel modello di monticazione in quanto uno o più capi possono cambiare fascia di età mentre sono al pascolo, verranno quindi conteggiati 2 volte per un numero di giorni suddiviso tra le due fasce.</a:t>
            </a:r>
          </a:p>
          <a:p>
            <a:pPr algn="ctr"/>
            <a:endParaRPr lang="it-IT" dirty="0"/>
          </a:p>
          <a:p>
            <a:pPr algn="ctr"/>
            <a:r>
              <a:rPr lang="it-IT" dirty="0" smtClean="0"/>
              <a:t>Per questa ragione i giorni trascorsi </a:t>
            </a:r>
            <a:r>
              <a:rPr lang="it-IT" dirty="0"/>
              <a:t>al pascolo (Media GG </a:t>
            </a:r>
            <a:r>
              <a:rPr lang="it-IT" dirty="0" smtClean="0"/>
              <a:t>Pascolamento) può non corrispondere a quanto indicato nel modello di monticazione.</a:t>
            </a:r>
            <a:endParaRPr lang="it-I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9FB9AABE-2FD9-41E1-B8B9-D36158326716}" type="slidenum">
              <a:rPr lang="it-IT" smtClean="0"/>
              <a:t>16</a:t>
            </a:fld>
            <a:endParaRPr lang="it-IT"/>
          </a:p>
        </p:txBody>
      </p:sp>
    </p:spTree>
    <p:extLst>
      <p:ext uri="{BB962C8B-B14F-4D97-AF65-F5344CB8AC3E}">
        <p14:creationId xmlns:p14="http://schemas.microsoft.com/office/powerpoint/2010/main" val="1790857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Carico minimo UBA pascolo Terzi </a:t>
            </a:r>
          </a:p>
        </p:txBody>
      </p:sp>
      <p:sp>
        <p:nvSpPr>
          <p:cNvPr id="3" name="Rettangolo 2"/>
          <p:cNvSpPr/>
          <p:nvPr/>
        </p:nvSpPr>
        <p:spPr>
          <a:xfrm>
            <a:off x="291863" y="3429000"/>
            <a:ext cx="8560271" cy="646331"/>
          </a:xfrm>
          <a:prstGeom prst="rect">
            <a:avLst/>
          </a:prstGeom>
        </p:spPr>
        <p:txBody>
          <a:bodyPr wrap="square">
            <a:spAutoFit/>
          </a:bodyPr>
          <a:lstStyle/>
          <a:p>
            <a:pPr algn="ctr"/>
            <a:r>
              <a:rPr lang="it-IT" dirty="0"/>
              <a:t>indica il carico minimo da rispettare derivante dal prodotto tra superficie terzi, coefficiente UBA e </a:t>
            </a:r>
            <a:r>
              <a:rPr lang="it-IT" dirty="0" smtClean="0"/>
              <a:t>365 (giorni)</a:t>
            </a:r>
            <a:endParaRPr lang="it-IT"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63" y="1628800"/>
            <a:ext cx="8560271" cy="147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ccia in giù 4"/>
          <p:cNvSpPr/>
          <p:nvPr/>
        </p:nvSpPr>
        <p:spPr>
          <a:xfrm>
            <a:off x="4407515" y="4212142"/>
            <a:ext cx="43426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432350" y="4941168"/>
            <a:ext cx="8384590" cy="954107"/>
          </a:xfrm>
          <a:prstGeom prst="rect">
            <a:avLst/>
          </a:prstGeom>
        </p:spPr>
        <p:txBody>
          <a:bodyPr wrap="square">
            <a:spAutoFit/>
          </a:bodyPr>
          <a:lstStyle/>
          <a:p>
            <a:pPr algn="ctr"/>
            <a:r>
              <a:rPr lang="it-IT" sz="2000" dirty="0"/>
              <a:t>Carico minimo = coefficiente x ettari </a:t>
            </a:r>
            <a:r>
              <a:rPr lang="it-IT" sz="2000" dirty="0" smtClean="0"/>
              <a:t>(SOLO149</a:t>
            </a:r>
            <a:r>
              <a:rPr lang="it-IT" sz="2000" dirty="0"/>
              <a:t>) x 365</a:t>
            </a:r>
          </a:p>
          <a:p>
            <a:pPr algn="ctr"/>
            <a:r>
              <a:rPr lang="it-IT" dirty="0"/>
              <a:t>Esempio</a:t>
            </a:r>
          </a:p>
          <a:p>
            <a:pPr algn="ctr"/>
            <a:r>
              <a:rPr lang="it-IT" dirty="0"/>
              <a:t>Carico minimo= 0,1 x </a:t>
            </a:r>
            <a:r>
              <a:rPr lang="it-IT" dirty="0" smtClean="0"/>
              <a:t>49,2155 x </a:t>
            </a:r>
            <a:r>
              <a:rPr lang="it-IT" dirty="0"/>
              <a:t>365 = </a:t>
            </a:r>
            <a:r>
              <a:rPr lang="it-IT" dirty="0" smtClean="0"/>
              <a:t>1.796,3658 UBA </a:t>
            </a:r>
            <a:r>
              <a:rPr lang="it-IT" dirty="0"/>
              <a:t>x giorni</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fld id="{9FB9AABE-2FD9-41E1-B8B9-D36158326716}" type="slidenum">
              <a:rPr lang="it-IT" smtClean="0"/>
              <a:t>17</a:t>
            </a:fld>
            <a:endParaRPr lang="it-IT"/>
          </a:p>
        </p:txBody>
      </p:sp>
    </p:spTree>
    <p:extLst>
      <p:ext uri="{BB962C8B-B14F-4D97-AF65-F5344CB8AC3E}">
        <p14:creationId xmlns:p14="http://schemas.microsoft.com/office/powerpoint/2010/main" val="339080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Carico UBA pascolo Terzi</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96944" cy="36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323528" y="5252807"/>
            <a:ext cx="8496944" cy="1477328"/>
          </a:xfrm>
          <a:prstGeom prst="rect">
            <a:avLst/>
          </a:prstGeom>
        </p:spPr>
        <p:txBody>
          <a:bodyPr wrap="square">
            <a:spAutoFit/>
          </a:bodyPr>
          <a:lstStyle/>
          <a:p>
            <a:pPr algn="ctr"/>
            <a:r>
              <a:rPr lang="it-IT" dirty="0"/>
              <a:t>indica la consistenza al pascolo dei capi detenuti dal beneficiario in guardiania risultante dalle registrazioni delle movimentazioni al pascolo nella BDN (con indicazione del beneficiario in qualità di “detentore in alpe” del capo) intesa come prodotto tra UBA al pascolo e giorni medi trascorsi al pascolo (visualizzabile nel dettaglio “Guardiania”)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9FB9AABE-2FD9-41E1-B8B9-D36158326716}" type="slidenum">
              <a:rPr lang="it-IT" smtClean="0"/>
              <a:t>18</a:t>
            </a:fld>
            <a:endParaRPr lang="it-IT"/>
          </a:p>
        </p:txBody>
      </p:sp>
    </p:spTree>
    <p:extLst>
      <p:ext uri="{BB962C8B-B14F-4D97-AF65-F5344CB8AC3E}">
        <p14:creationId xmlns:p14="http://schemas.microsoft.com/office/powerpoint/2010/main" val="2818865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Carico UBA pascolo Terzi</a:t>
            </a:r>
          </a:p>
        </p:txBody>
      </p:sp>
      <p:sp>
        <p:nvSpPr>
          <p:cNvPr id="3" name="Segnaposto numero diapositiva 2"/>
          <p:cNvSpPr>
            <a:spLocks noGrp="1"/>
          </p:cNvSpPr>
          <p:nvPr>
            <p:ph type="sldNum" sz="quarter" idx="12"/>
          </p:nvPr>
        </p:nvSpPr>
        <p:spPr/>
        <p:txBody>
          <a:bodyPr/>
          <a:lstStyle/>
          <a:p>
            <a:fld id="{9FB9AABE-2FD9-41E1-B8B9-D36158326716}" type="slidenum">
              <a:rPr lang="it-IT" smtClean="0"/>
              <a:t>19</a:t>
            </a:fld>
            <a:endParaRPr lang="it-IT"/>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280920" cy="169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755576" y="3933056"/>
            <a:ext cx="7992888" cy="2031325"/>
          </a:xfrm>
          <a:prstGeom prst="rect">
            <a:avLst/>
          </a:prstGeom>
        </p:spPr>
        <p:txBody>
          <a:bodyPr wrap="square">
            <a:spAutoFit/>
          </a:bodyPr>
          <a:lstStyle/>
          <a:p>
            <a:r>
              <a:rPr lang="it-IT" dirty="0" smtClean="0"/>
              <a:t>Se nella domanda è stato dichiarato di condurre al pascolo capi appartenenti a terzi, il CUAA del soggetto terzo viene valorizzato come «CUAA </a:t>
            </a:r>
            <a:r>
              <a:rPr lang="it-IT" smtClean="0"/>
              <a:t>allevatore».</a:t>
            </a:r>
          </a:p>
          <a:p>
            <a:endParaRPr lang="it-IT" dirty="0" smtClean="0"/>
          </a:p>
          <a:p>
            <a:r>
              <a:rPr lang="it-IT" dirty="0" smtClean="0"/>
              <a:t>A partire dalla campagna 2018 è sufficiente indicare un CUAA terzo e verranno considerati tutti i capi condotti al pascolo dal beneficiario in qualità di «detentore in alpe»  in BDN.</a:t>
            </a:r>
            <a:endParaRPr lang="it-IT" dirty="0"/>
          </a:p>
        </p:txBody>
      </p:sp>
    </p:spTree>
    <p:extLst>
      <p:ext uri="{BB962C8B-B14F-4D97-AF65-F5344CB8AC3E}">
        <p14:creationId xmlns:p14="http://schemas.microsoft.com/office/powerpoint/2010/main" val="4166627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schermata: dove si trova?</a:t>
            </a:r>
            <a:endParaRPr lang="it-IT" dirty="0"/>
          </a:p>
        </p:txBody>
      </p:sp>
      <p:sp>
        <p:nvSpPr>
          <p:cNvPr id="3" name="Segnaposto contenuto 2"/>
          <p:cNvSpPr>
            <a:spLocks noGrp="1"/>
          </p:cNvSpPr>
          <p:nvPr>
            <p:ph idx="1"/>
          </p:nvPr>
        </p:nvSpPr>
        <p:spPr/>
        <p:txBody>
          <a:bodyPr/>
          <a:lstStyle/>
          <a:p>
            <a:pPr marL="0" indent="0">
              <a:buNone/>
            </a:pPr>
            <a:r>
              <a:rPr lang="it-IT" dirty="0" smtClean="0"/>
              <a:t>All’interno della </a:t>
            </a:r>
          </a:p>
          <a:p>
            <a:pPr marL="0" indent="0">
              <a:buNone/>
            </a:pPr>
            <a:r>
              <a:rPr lang="it-IT" dirty="0" smtClean="0"/>
              <a:t>domanda unica </a:t>
            </a:r>
          </a:p>
          <a:p>
            <a:pPr marL="0" indent="0">
              <a:buNone/>
            </a:pPr>
            <a:r>
              <a:rPr lang="it-IT" dirty="0" smtClean="0"/>
              <a:t>di ciascuna </a:t>
            </a:r>
          </a:p>
          <a:p>
            <a:pPr marL="0" indent="0">
              <a:buNone/>
            </a:pPr>
            <a:r>
              <a:rPr lang="it-IT" dirty="0" smtClean="0"/>
              <a:t>campagna</a:t>
            </a:r>
          </a:p>
          <a:p>
            <a:endParaRPr lang="it-IT" dirty="0" smtClean="0"/>
          </a:p>
          <a:p>
            <a:endParaRPr lang="it-IT" dirty="0" smtClean="0"/>
          </a:p>
          <a:p>
            <a:endParaRPr lang="it-IT" dirty="0" smtClean="0"/>
          </a:p>
          <a:p>
            <a:endParaRPr lang="it-IT" dirty="0" smtClean="0"/>
          </a:p>
          <a:p>
            <a:endParaRPr lang="it-IT" dirty="0"/>
          </a:p>
        </p:txBody>
      </p:sp>
      <p:pic>
        <p:nvPicPr>
          <p:cNvPr id="2055" name="Picture 7" descr="C:\Users\arpeaau32\Desktop\Immagine.png"/>
          <p:cNvPicPr>
            <a:picLocks noChangeAspect="1" noChangeArrowheads="1"/>
          </p:cNvPicPr>
          <p:nvPr/>
        </p:nvPicPr>
        <p:blipFill rotWithShape="1">
          <a:blip r:embed="rId2">
            <a:extLst>
              <a:ext uri="{28A0092B-C50C-407E-A947-70E740481C1C}">
                <a14:useLocalDpi xmlns:a14="http://schemas.microsoft.com/office/drawing/2010/main" val="0"/>
              </a:ext>
            </a:extLst>
          </a:blip>
          <a:srcRect l="-21412" t="-1109" r="61441" b="7055"/>
          <a:stretch/>
        </p:blipFill>
        <p:spPr bwMode="auto">
          <a:xfrm>
            <a:off x="3131840" y="1422895"/>
            <a:ext cx="4464496" cy="5145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9FB9AABE-2FD9-41E1-B8B9-D36158326716}" type="slidenum">
              <a:rPr lang="it-IT" smtClean="0"/>
              <a:t>2</a:t>
            </a:fld>
            <a:endParaRPr lang="it-IT"/>
          </a:p>
        </p:txBody>
      </p:sp>
    </p:spTree>
    <p:extLst>
      <p:ext uri="{BB962C8B-B14F-4D97-AF65-F5344CB8AC3E}">
        <p14:creationId xmlns:p14="http://schemas.microsoft.com/office/powerpoint/2010/main" val="2588327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Carico UBA pascolo Totale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32" y="2153694"/>
            <a:ext cx="8100392" cy="10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513656" y="3573016"/>
            <a:ext cx="8100392" cy="923330"/>
          </a:xfrm>
          <a:prstGeom prst="rect">
            <a:avLst/>
          </a:prstGeom>
        </p:spPr>
        <p:txBody>
          <a:bodyPr wrap="square">
            <a:spAutoFit/>
          </a:bodyPr>
          <a:lstStyle/>
          <a:p>
            <a:pPr algn="ctr"/>
            <a:r>
              <a:rPr lang="it-IT" dirty="0"/>
              <a:t>indica la sommatoria tra il Carico UBA pascolo proprio e il </a:t>
            </a:r>
            <a:r>
              <a:rPr lang="it-IT" dirty="0" smtClean="0"/>
              <a:t>MASSIMO del </a:t>
            </a:r>
            <a:r>
              <a:rPr lang="it-IT" dirty="0"/>
              <a:t>carico con capi in guardiania previsto dalla D.G.R. n. 23-1189 del 16/3/2015 e </a:t>
            </a:r>
            <a:r>
              <a:rPr lang="it-IT" dirty="0" err="1"/>
              <a:t>s.m.i</a:t>
            </a:r>
            <a:r>
              <a:rPr lang="it-IT" dirty="0" err="1" smtClean="0"/>
              <a:t>.</a:t>
            </a:r>
            <a:endParaRPr lang="it-IT"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9FB9AABE-2FD9-41E1-B8B9-D36158326716}" type="slidenum">
              <a:rPr lang="it-IT" smtClean="0"/>
              <a:t>20</a:t>
            </a:fld>
            <a:endParaRPr lang="it-IT"/>
          </a:p>
        </p:txBody>
      </p:sp>
    </p:spTree>
    <p:extLst>
      <p:ext uri="{BB962C8B-B14F-4D97-AF65-F5344CB8AC3E}">
        <p14:creationId xmlns:p14="http://schemas.microsoft.com/office/powerpoint/2010/main" val="3784072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65701" y="1484784"/>
            <a:ext cx="8065377" cy="1200329"/>
          </a:xfrm>
          <a:prstGeom prst="rect">
            <a:avLst/>
          </a:prstGeom>
        </p:spPr>
        <p:txBody>
          <a:bodyPr wrap="square">
            <a:spAutoFit/>
          </a:bodyPr>
          <a:lstStyle/>
          <a:p>
            <a:pPr algn="just"/>
            <a:r>
              <a:rPr lang="it-IT" dirty="0" smtClean="0"/>
              <a:t>La DGR </a:t>
            </a:r>
            <a:r>
              <a:rPr lang="it-IT" dirty="0"/>
              <a:t>n. 23-1189 del </a:t>
            </a:r>
            <a:r>
              <a:rPr lang="it-IT" dirty="0" smtClean="0"/>
              <a:t>16/3/2015 ha stabilito che nel </a:t>
            </a:r>
            <a:r>
              <a:rPr lang="it-IT" dirty="0"/>
              <a:t>caso in cui le aziende pratichino la guardiania, il limite massimo ammissibile di animali di proprietà altrui </a:t>
            </a:r>
            <a:r>
              <a:rPr lang="it-IT" dirty="0" smtClean="0"/>
              <a:t>è </a:t>
            </a:r>
            <a:r>
              <a:rPr lang="it-IT" dirty="0"/>
              <a:t>individuato nel 30% dei capi  detenuti in alpeggio ed espressi in UBA (Unità di Bovino Adulto), </a:t>
            </a:r>
          </a:p>
        </p:txBody>
      </p:sp>
      <p:sp>
        <p:nvSpPr>
          <p:cNvPr id="7" name="Rettangolo 6"/>
          <p:cNvSpPr/>
          <p:nvPr/>
        </p:nvSpPr>
        <p:spPr>
          <a:xfrm>
            <a:off x="4398378" y="4311144"/>
            <a:ext cx="184731" cy="369332"/>
          </a:xfrm>
          <a:prstGeom prst="rect">
            <a:avLst/>
          </a:prstGeom>
        </p:spPr>
        <p:txBody>
          <a:bodyPr wrap="none">
            <a:spAutoFit/>
          </a:bodyPr>
          <a:lstStyle/>
          <a:p>
            <a:endParaRPr lang="it-IT" dirty="0"/>
          </a:p>
        </p:txBody>
      </p:sp>
      <p:sp>
        <p:nvSpPr>
          <p:cNvPr id="9" name="Freccia in giù 8"/>
          <p:cNvSpPr/>
          <p:nvPr/>
        </p:nvSpPr>
        <p:spPr>
          <a:xfrm>
            <a:off x="4118575" y="3931941"/>
            <a:ext cx="929067" cy="744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3795874" y="3140968"/>
            <a:ext cx="1574470" cy="369332"/>
          </a:xfrm>
          <a:prstGeom prst="rect">
            <a:avLst/>
          </a:prstGeom>
        </p:spPr>
        <p:txBody>
          <a:bodyPr wrap="none">
            <a:spAutoFit/>
          </a:bodyPr>
          <a:lstStyle/>
          <a:p>
            <a:r>
              <a:rPr lang="it-IT" dirty="0" smtClean="0"/>
              <a:t>AD ESEMPIO</a:t>
            </a:r>
            <a:endParaRPr lang="it-IT"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p:cNvSpPr>
            <a:spLocks noGrp="1"/>
          </p:cNvSpPr>
          <p:nvPr>
            <p:ph type="sldNum" sz="quarter" idx="12"/>
          </p:nvPr>
        </p:nvSpPr>
        <p:spPr/>
        <p:txBody>
          <a:bodyPr/>
          <a:lstStyle/>
          <a:p>
            <a:fld id="{9FB9AABE-2FD9-41E1-B8B9-D36158326716}" type="slidenum">
              <a:rPr lang="it-IT" smtClean="0"/>
              <a:t>21</a:t>
            </a:fld>
            <a:endParaRPr lang="it-IT"/>
          </a:p>
        </p:txBody>
      </p:sp>
    </p:spTree>
    <p:extLst>
      <p:ext uri="{BB962C8B-B14F-4D97-AF65-F5344CB8AC3E}">
        <p14:creationId xmlns:p14="http://schemas.microsoft.com/office/powerpoint/2010/main" val="3044251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65701" y="3318768"/>
            <a:ext cx="8112351" cy="646331"/>
          </a:xfrm>
          <a:prstGeom prst="rect">
            <a:avLst/>
          </a:prstGeom>
        </p:spPr>
        <p:txBody>
          <a:bodyPr wrap="square">
            <a:spAutoFit/>
          </a:bodyPr>
          <a:lstStyle/>
          <a:p>
            <a:pPr algn="ctr"/>
            <a:r>
              <a:rPr lang="it-IT" dirty="0"/>
              <a:t>Carico UBA pascolo </a:t>
            </a:r>
            <a:r>
              <a:rPr lang="it-IT" dirty="0" smtClean="0"/>
              <a:t>propri rimanenti </a:t>
            </a:r>
            <a:r>
              <a:rPr lang="it-IT" dirty="0"/>
              <a:t>= 5.627,1812 </a:t>
            </a:r>
            <a:r>
              <a:rPr lang="it-IT" dirty="0" smtClean="0"/>
              <a:t>– 4.316,3367 </a:t>
            </a:r>
            <a:r>
              <a:rPr lang="it-IT" dirty="0"/>
              <a:t>= </a:t>
            </a:r>
            <a:r>
              <a:rPr lang="it-IT" dirty="0" smtClean="0">
                <a:solidFill>
                  <a:srgbClr val="00B0F0"/>
                </a:solidFill>
              </a:rPr>
              <a:t>1.310,8445</a:t>
            </a:r>
            <a:endParaRPr lang="it-IT" dirty="0">
              <a:solidFill>
                <a:srgbClr val="00B0F0"/>
              </a:solidFill>
            </a:endParaRPr>
          </a:p>
        </p:txBody>
      </p:sp>
      <p:sp>
        <p:nvSpPr>
          <p:cNvPr id="4" name="Rettangolo 3"/>
          <p:cNvSpPr/>
          <p:nvPr/>
        </p:nvSpPr>
        <p:spPr>
          <a:xfrm>
            <a:off x="754998" y="4653136"/>
            <a:ext cx="7981288" cy="369332"/>
          </a:xfrm>
          <a:prstGeom prst="rect">
            <a:avLst/>
          </a:prstGeom>
        </p:spPr>
        <p:txBody>
          <a:bodyPr wrap="square">
            <a:spAutoFit/>
          </a:bodyPr>
          <a:lstStyle/>
          <a:p>
            <a:pPr algn="ctr"/>
            <a:r>
              <a:rPr lang="it-IT" dirty="0"/>
              <a:t>Carico UBA pascolo </a:t>
            </a:r>
            <a:r>
              <a:rPr lang="it-IT" dirty="0" smtClean="0"/>
              <a:t>Totale= </a:t>
            </a:r>
            <a:r>
              <a:rPr lang="it-IT" dirty="0" smtClean="0">
                <a:solidFill>
                  <a:srgbClr val="00B0F0"/>
                </a:solidFill>
              </a:rPr>
              <a:t>1.310,8445</a:t>
            </a:r>
            <a:r>
              <a:rPr lang="it-IT" dirty="0" smtClean="0"/>
              <a:t> + 2.324,6048 </a:t>
            </a:r>
            <a:r>
              <a:rPr lang="it-IT" dirty="0"/>
              <a:t>= </a:t>
            </a:r>
            <a:r>
              <a:rPr lang="it-IT" dirty="0" smtClean="0">
                <a:solidFill>
                  <a:srgbClr val="FF0000"/>
                </a:solidFill>
              </a:rPr>
              <a:t>3.635,4493</a:t>
            </a:r>
            <a:endParaRPr lang="it-IT" dirty="0">
              <a:solidFill>
                <a:srgbClr val="FF0000"/>
              </a:solidFill>
            </a:endParaRPr>
          </a:p>
        </p:txBody>
      </p:sp>
      <p:sp>
        <p:nvSpPr>
          <p:cNvPr id="6" name="Freccia in giù 5"/>
          <p:cNvSpPr/>
          <p:nvPr/>
        </p:nvSpPr>
        <p:spPr>
          <a:xfrm>
            <a:off x="4504746" y="4086376"/>
            <a:ext cx="43426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98" y="5297601"/>
            <a:ext cx="790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648405" y="1145641"/>
            <a:ext cx="8246745" cy="1815882"/>
          </a:xfrm>
          <a:prstGeom prst="rect">
            <a:avLst/>
          </a:prstGeom>
        </p:spPr>
        <p:txBody>
          <a:bodyPr wrap="none">
            <a:spAutoFit/>
          </a:bodyPr>
          <a:lstStyle/>
          <a:p>
            <a:pPr algn="ctr"/>
            <a:r>
              <a:rPr lang="it-IT" sz="2000" dirty="0" smtClean="0"/>
              <a:t>Carico UBA pascolo terzi MASSIMO = carico UBA propri x 3 / 7</a:t>
            </a:r>
          </a:p>
          <a:p>
            <a:pPr algn="ctr"/>
            <a:r>
              <a:rPr lang="it-IT" dirty="0" smtClean="0"/>
              <a:t>Carico </a:t>
            </a:r>
            <a:r>
              <a:rPr lang="it-IT" dirty="0"/>
              <a:t>UBA pascolo terzi </a:t>
            </a:r>
            <a:r>
              <a:rPr lang="it-IT" dirty="0" smtClean="0"/>
              <a:t>MASSIMO = 5.627,1812 x 3 / 7 = </a:t>
            </a:r>
            <a:r>
              <a:rPr lang="it-IT" dirty="0" smtClean="0">
                <a:solidFill>
                  <a:srgbClr val="FF0000"/>
                </a:solidFill>
              </a:rPr>
              <a:t>2.411, 6491</a:t>
            </a:r>
          </a:p>
          <a:p>
            <a:pPr algn="ctr"/>
            <a:endParaRPr lang="it-IT" dirty="0" smtClean="0"/>
          </a:p>
          <a:p>
            <a:pPr algn="ctr"/>
            <a:r>
              <a:rPr lang="it-IT" dirty="0" smtClean="0"/>
              <a:t>Poiché il carico con capi in guardiania è inferiore al carico di terzi massimo, </a:t>
            </a:r>
          </a:p>
          <a:p>
            <a:pPr algn="ctr"/>
            <a:r>
              <a:rPr lang="it-IT" dirty="0" smtClean="0"/>
              <a:t>posso considerare tutto il carico di terzi</a:t>
            </a:r>
          </a:p>
          <a:p>
            <a:pPr algn="ctr"/>
            <a:r>
              <a:rPr lang="it-IT" sz="2000" dirty="0" smtClean="0"/>
              <a:t> </a:t>
            </a:r>
            <a:endParaRPr lang="it-IT" sz="20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ccia in giù 9"/>
          <p:cNvSpPr/>
          <p:nvPr/>
        </p:nvSpPr>
        <p:spPr>
          <a:xfrm>
            <a:off x="4490743" y="2780928"/>
            <a:ext cx="43426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p:cNvSpPr>
            <a:spLocks noGrp="1"/>
          </p:cNvSpPr>
          <p:nvPr>
            <p:ph type="sldNum" sz="quarter" idx="12"/>
          </p:nvPr>
        </p:nvSpPr>
        <p:spPr/>
        <p:txBody>
          <a:bodyPr/>
          <a:lstStyle/>
          <a:p>
            <a:fld id="{9FB9AABE-2FD9-41E1-B8B9-D36158326716}" type="slidenum">
              <a:rPr lang="it-IT" smtClean="0"/>
              <a:t>22</a:t>
            </a:fld>
            <a:endParaRPr lang="it-IT"/>
          </a:p>
        </p:txBody>
      </p:sp>
    </p:spTree>
    <p:extLst>
      <p:ext uri="{BB962C8B-B14F-4D97-AF65-F5344CB8AC3E}">
        <p14:creationId xmlns:p14="http://schemas.microsoft.com/office/powerpoint/2010/main" val="833737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Guardiania</a:t>
            </a:r>
          </a:p>
        </p:txBody>
      </p:sp>
      <p:sp>
        <p:nvSpPr>
          <p:cNvPr id="4" name="Rettangolo 3"/>
          <p:cNvSpPr/>
          <p:nvPr/>
        </p:nvSpPr>
        <p:spPr>
          <a:xfrm>
            <a:off x="563216" y="2433955"/>
            <a:ext cx="8064896" cy="1477328"/>
          </a:xfrm>
          <a:prstGeom prst="rect">
            <a:avLst/>
          </a:prstGeom>
        </p:spPr>
        <p:txBody>
          <a:bodyPr wrap="square">
            <a:spAutoFit/>
          </a:bodyPr>
          <a:lstStyle/>
          <a:p>
            <a:pPr algn="just"/>
            <a:r>
              <a:rPr lang="it-IT" dirty="0"/>
              <a:t>A partire dalla campagna 2018 la DGR 20/04/2018, n. 16-6765 ha stabilito che per le aziende stanziali nel caso in cui le aziende pratichino la guardiania, il limite massimo ammissibile di animali di proprietà altrui </a:t>
            </a:r>
            <a:r>
              <a:rPr lang="it-IT" dirty="0" smtClean="0"/>
              <a:t>è </a:t>
            </a:r>
            <a:r>
              <a:rPr lang="it-IT" dirty="0"/>
              <a:t>individuato nel 50% dei capi </a:t>
            </a:r>
            <a:r>
              <a:rPr lang="it-IT" dirty="0" smtClean="0"/>
              <a:t>detenuti </a:t>
            </a:r>
            <a:r>
              <a:rPr lang="it-IT" dirty="0"/>
              <a:t>in alpeggio ed espressi in UBA (Unità di Bovino Adulto</a:t>
            </a:r>
            <a:r>
              <a:rPr lang="it-IT" dirty="0" smtClean="0"/>
              <a:t>)</a:t>
            </a:r>
            <a:endParaRPr lang="it-IT" dirty="0"/>
          </a:p>
        </p:txBody>
      </p:sp>
      <p:sp>
        <p:nvSpPr>
          <p:cNvPr id="5" name="Rettangolo 4"/>
          <p:cNvSpPr/>
          <p:nvPr/>
        </p:nvSpPr>
        <p:spPr>
          <a:xfrm>
            <a:off x="939244" y="4806444"/>
            <a:ext cx="7593196" cy="400110"/>
          </a:xfrm>
          <a:prstGeom prst="rect">
            <a:avLst/>
          </a:prstGeom>
        </p:spPr>
        <p:txBody>
          <a:bodyPr wrap="square">
            <a:spAutoFit/>
          </a:bodyPr>
          <a:lstStyle/>
          <a:p>
            <a:r>
              <a:rPr lang="it-IT" sz="2000" dirty="0"/>
              <a:t>Carico UBA pascolo terzi MASSIMO = </a:t>
            </a:r>
            <a:r>
              <a:rPr lang="it-IT" sz="2000" dirty="0" smtClean="0"/>
              <a:t>Carico </a:t>
            </a:r>
            <a:r>
              <a:rPr lang="it-IT" sz="2000" dirty="0"/>
              <a:t>UBA propri</a:t>
            </a:r>
          </a:p>
        </p:txBody>
      </p:sp>
      <p:sp>
        <p:nvSpPr>
          <p:cNvPr id="6" name="Freccia in giù 5"/>
          <p:cNvSpPr/>
          <p:nvPr/>
        </p:nvSpPr>
        <p:spPr>
          <a:xfrm>
            <a:off x="3730272" y="3897193"/>
            <a:ext cx="1005570" cy="845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9FB9AABE-2FD9-41E1-B8B9-D36158326716}" type="slidenum">
              <a:rPr lang="it-IT" smtClean="0"/>
              <a:t>23</a:t>
            </a:fld>
            <a:endParaRPr lang="it-IT"/>
          </a:p>
        </p:txBody>
      </p:sp>
    </p:spTree>
    <p:extLst>
      <p:ext uri="{BB962C8B-B14F-4D97-AF65-F5344CB8AC3E}">
        <p14:creationId xmlns:p14="http://schemas.microsoft.com/office/powerpoint/2010/main" val="1710820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flusso dei controlli e le anomalie</a:t>
            </a:r>
            <a:endParaRPr lang="it-IT" dirty="0"/>
          </a:p>
        </p:txBody>
      </p:sp>
      <p:sp>
        <p:nvSpPr>
          <p:cNvPr id="3" name="Segnaposto numero diapositiva 2"/>
          <p:cNvSpPr>
            <a:spLocks noGrp="1"/>
          </p:cNvSpPr>
          <p:nvPr>
            <p:ph type="sldNum" sz="quarter" idx="12"/>
          </p:nvPr>
        </p:nvSpPr>
        <p:spPr/>
        <p:txBody>
          <a:bodyPr/>
          <a:lstStyle/>
          <a:p>
            <a:fld id="{9FB9AABE-2FD9-41E1-B8B9-D36158326716}" type="slidenum">
              <a:rPr lang="it-IT" smtClean="0"/>
              <a:t>24</a:t>
            </a:fld>
            <a:endParaRPr lang="it-IT"/>
          </a:p>
        </p:txBody>
      </p:sp>
      <p:pic>
        <p:nvPicPr>
          <p:cNvPr id="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368" y="1686012"/>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 name="Rettangolo 175"/>
          <p:cNvSpPr/>
          <p:nvPr/>
        </p:nvSpPr>
        <p:spPr>
          <a:xfrm>
            <a:off x="1707169" y="1382092"/>
            <a:ext cx="4530151" cy="276999"/>
          </a:xfrm>
          <a:prstGeom prst="rect">
            <a:avLst/>
          </a:prstGeom>
        </p:spPr>
        <p:txBody>
          <a:bodyPr wrap="none">
            <a:spAutoFit/>
          </a:bodyPr>
          <a:lstStyle/>
          <a:p>
            <a:r>
              <a:rPr lang="it-IT" sz="1200" dirty="0" smtClean="0"/>
              <a:t>Verifica presenza di una stalla limitrofa o di un pascolo (trova pascolo)</a:t>
            </a:r>
            <a:endParaRPr lang="it-IT" sz="1200" dirty="0"/>
          </a:p>
        </p:txBody>
      </p:sp>
      <p:cxnSp>
        <p:nvCxnSpPr>
          <p:cNvPr id="177" name="Connettore 2 176"/>
          <p:cNvCxnSpPr/>
          <p:nvPr/>
        </p:nvCxnSpPr>
        <p:spPr>
          <a:xfrm flipH="1">
            <a:off x="1399312" y="1590085"/>
            <a:ext cx="8640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Connettore 2 177"/>
          <p:cNvCxnSpPr/>
          <p:nvPr/>
        </p:nvCxnSpPr>
        <p:spPr>
          <a:xfrm>
            <a:off x="4947630" y="1605605"/>
            <a:ext cx="8640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9" name="Rettangolo 178"/>
          <p:cNvSpPr/>
          <p:nvPr/>
        </p:nvSpPr>
        <p:spPr>
          <a:xfrm>
            <a:off x="937910" y="1837710"/>
            <a:ext cx="418704" cy="276999"/>
          </a:xfrm>
          <a:prstGeom prst="rect">
            <a:avLst/>
          </a:prstGeom>
        </p:spPr>
        <p:txBody>
          <a:bodyPr wrap="none">
            <a:spAutoFit/>
          </a:bodyPr>
          <a:lstStyle/>
          <a:p>
            <a:r>
              <a:rPr lang="it-IT" sz="1200" dirty="0" smtClean="0"/>
              <a:t>NO</a:t>
            </a:r>
            <a:endParaRPr lang="it-IT" sz="1200" dirty="0"/>
          </a:p>
        </p:txBody>
      </p:sp>
      <p:sp>
        <p:nvSpPr>
          <p:cNvPr id="180" name="Rettangolo 179"/>
          <p:cNvSpPr/>
          <p:nvPr/>
        </p:nvSpPr>
        <p:spPr>
          <a:xfrm>
            <a:off x="5811726" y="1904499"/>
            <a:ext cx="314510" cy="276999"/>
          </a:xfrm>
          <a:prstGeom prst="rect">
            <a:avLst/>
          </a:prstGeom>
        </p:spPr>
        <p:txBody>
          <a:bodyPr wrap="none">
            <a:spAutoFit/>
          </a:bodyPr>
          <a:lstStyle/>
          <a:p>
            <a:r>
              <a:rPr lang="it-IT" sz="1200" dirty="0" smtClean="0"/>
              <a:t>SI</a:t>
            </a:r>
            <a:endParaRPr lang="it-IT" sz="1200" dirty="0"/>
          </a:p>
        </p:txBody>
      </p:sp>
      <p:cxnSp>
        <p:nvCxnSpPr>
          <p:cNvPr id="181" name="Connettore 2 180"/>
          <p:cNvCxnSpPr/>
          <p:nvPr/>
        </p:nvCxnSpPr>
        <p:spPr>
          <a:xfrm flipH="1">
            <a:off x="2592496" y="5850634"/>
            <a:ext cx="5803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Connettore 2 181"/>
          <p:cNvCxnSpPr/>
          <p:nvPr/>
        </p:nvCxnSpPr>
        <p:spPr>
          <a:xfrm>
            <a:off x="6037322" y="2082835"/>
            <a:ext cx="0" cy="371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3" name="Rettangolo 182"/>
          <p:cNvSpPr/>
          <p:nvPr/>
        </p:nvSpPr>
        <p:spPr>
          <a:xfrm>
            <a:off x="3363738" y="3510924"/>
            <a:ext cx="2374817" cy="276999"/>
          </a:xfrm>
          <a:prstGeom prst="rect">
            <a:avLst/>
          </a:prstGeom>
        </p:spPr>
        <p:txBody>
          <a:bodyPr wrap="none">
            <a:spAutoFit/>
          </a:bodyPr>
          <a:lstStyle/>
          <a:p>
            <a:r>
              <a:rPr lang="it-IT" sz="1200" dirty="0" smtClean="0"/>
              <a:t>Esiste almeno un pascolo associato</a:t>
            </a:r>
            <a:endParaRPr lang="it-IT" sz="1200" dirty="0"/>
          </a:p>
        </p:txBody>
      </p:sp>
      <p:cxnSp>
        <p:nvCxnSpPr>
          <p:cNvPr id="184" name="Connettore 2 183"/>
          <p:cNvCxnSpPr/>
          <p:nvPr/>
        </p:nvCxnSpPr>
        <p:spPr>
          <a:xfrm flipH="1">
            <a:off x="4767171" y="2781164"/>
            <a:ext cx="432048" cy="278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5" name="Rettangolo 184"/>
          <p:cNvSpPr/>
          <p:nvPr/>
        </p:nvSpPr>
        <p:spPr>
          <a:xfrm>
            <a:off x="7582400" y="2971518"/>
            <a:ext cx="314510" cy="276999"/>
          </a:xfrm>
          <a:prstGeom prst="rect">
            <a:avLst/>
          </a:prstGeom>
        </p:spPr>
        <p:txBody>
          <a:bodyPr wrap="none">
            <a:spAutoFit/>
          </a:bodyPr>
          <a:lstStyle/>
          <a:p>
            <a:r>
              <a:rPr lang="it-IT" sz="1200" dirty="0"/>
              <a:t>SI</a:t>
            </a:r>
          </a:p>
        </p:txBody>
      </p:sp>
      <p:cxnSp>
        <p:nvCxnSpPr>
          <p:cNvPr id="186" name="Connettore 2 185"/>
          <p:cNvCxnSpPr/>
          <p:nvPr/>
        </p:nvCxnSpPr>
        <p:spPr>
          <a:xfrm>
            <a:off x="4557819" y="3164142"/>
            <a:ext cx="0" cy="371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7" name="Connettore 2 186"/>
          <p:cNvCxnSpPr/>
          <p:nvPr/>
        </p:nvCxnSpPr>
        <p:spPr>
          <a:xfrm>
            <a:off x="7131061" y="2697636"/>
            <a:ext cx="432048" cy="289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8" name="Rettangolo 187"/>
          <p:cNvSpPr/>
          <p:nvPr/>
        </p:nvSpPr>
        <p:spPr>
          <a:xfrm>
            <a:off x="4348467" y="2936786"/>
            <a:ext cx="418704" cy="276999"/>
          </a:xfrm>
          <a:prstGeom prst="rect">
            <a:avLst/>
          </a:prstGeom>
        </p:spPr>
        <p:txBody>
          <a:bodyPr wrap="none">
            <a:spAutoFit/>
          </a:bodyPr>
          <a:lstStyle/>
          <a:p>
            <a:r>
              <a:rPr lang="it-IT" sz="1200" dirty="0"/>
              <a:t>NO</a:t>
            </a:r>
          </a:p>
        </p:txBody>
      </p:sp>
      <p:cxnSp>
        <p:nvCxnSpPr>
          <p:cNvPr id="189" name="Connettore 2 188"/>
          <p:cNvCxnSpPr/>
          <p:nvPr/>
        </p:nvCxnSpPr>
        <p:spPr>
          <a:xfrm>
            <a:off x="7818506" y="3211312"/>
            <a:ext cx="0" cy="371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0" name="Rettangolo 189"/>
          <p:cNvSpPr/>
          <p:nvPr/>
        </p:nvSpPr>
        <p:spPr>
          <a:xfrm>
            <a:off x="7542968" y="3649424"/>
            <a:ext cx="606128" cy="276999"/>
          </a:xfrm>
          <a:prstGeom prst="rect">
            <a:avLst/>
          </a:prstGeom>
        </p:spPr>
        <p:txBody>
          <a:bodyPr wrap="none">
            <a:spAutoFit/>
          </a:bodyPr>
          <a:lstStyle/>
          <a:p>
            <a:r>
              <a:rPr lang="it-IT" sz="1200" dirty="0" smtClean="0"/>
              <a:t>PAS 12</a:t>
            </a:r>
            <a:endParaRPr lang="it-IT" sz="1200" dirty="0"/>
          </a:p>
        </p:txBody>
      </p:sp>
      <p:sp>
        <p:nvSpPr>
          <p:cNvPr id="191" name="Rettangolo 190"/>
          <p:cNvSpPr/>
          <p:nvPr/>
        </p:nvSpPr>
        <p:spPr>
          <a:xfrm>
            <a:off x="2841476" y="5424519"/>
            <a:ext cx="3200300" cy="276999"/>
          </a:xfrm>
          <a:prstGeom prst="rect">
            <a:avLst/>
          </a:prstGeom>
        </p:spPr>
        <p:txBody>
          <a:bodyPr wrap="none">
            <a:spAutoFit/>
          </a:bodyPr>
          <a:lstStyle/>
          <a:p>
            <a:r>
              <a:rPr lang="it-IT" sz="1200" dirty="0"/>
              <a:t>Verifica </a:t>
            </a:r>
            <a:r>
              <a:rPr lang="it-IT" sz="1200" dirty="0" smtClean="0"/>
              <a:t>presenza dichiarazione guardiania</a:t>
            </a:r>
            <a:endParaRPr lang="it-IT" sz="1200" dirty="0"/>
          </a:p>
        </p:txBody>
      </p:sp>
      <p:cxnSp>
        <p:nvCxnSpPr>
          <p:cNvPr id="192" name="Connettore 2 191"/>
          <p:cNvCxnSpPr/>
          <p:nvPr/>
        </p:nvCxnSpPr>
        <p:spPr>
          <a:xfrm flipH="1">
            <a:off x="3088444" y="3753952"/>
            <a:ext cx="432048" cy="278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3" name="Connettore 2 192"/>
          <p:cNvCxnSpPr/>
          <p:nvPr/>
        </p:nvCxnSpPr>
        <p:spPr>
          <a:xfrm>
            <a:off x="5013586" y="3717229"/>
            <a:ext cx="432048" cy="289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 name="Rettangolo 193"/>
          <p:cNvSpPr/>
          <p:nvPr/>
        </p:nvSpPr>
        <p:spPr>
          <a:xfrm>
            <a:off x="4871197" y="6376446"/>
            <a:ext cx="314510" cy="276999"/>
          </a:xfrm>
          <a:prstGeom prst="rect">
            <a:avLst/>
          </a:prstGeom>
        </p:spPr>
        <p:txBody>
          <a:bodyPr wrap="none">
            <a:spAutoFit/>
          </a:bodyPr>
          <a:lstStyle/>
          <a:p>
            <a:r>
              <a:rPr lang="it-IT" sz="1200" dirty="0"/>
              <a:t>SI</a:t>
            </a:r>
          </a:p>
        </p:txBody>
      </p:sp>
      <p:sp>
        <p:nvSpPr>
          <p:cNvPr id="195" name="Rettangolo 194"/>
          <p:cNvSpPr/>
          <p:nvPr/>
        </p:nvSpPr>
        <p:spPr>
          <a:xfrm>
            <a:off x="2639306" y="3982295"/>
            <a:ext cx="418704" cy="276999"/>
          </a:xfrm>
          <a:prstGeom prst="rect">
            <a:avLst/>
          </a:prstGeom>
        </p:spPr>
        <p:txBody>
          <a:bodyPr wrap="none">
            <a:spAutoFit/>
          </a:bodyPr>
          <a:lstStyle/>
          <a:p>
            <a:r>
              <a:rPr lang="it-IT" sz="1200" dirty="0" smtClean="0"/>
              <a:t>NO</a:t>
            </a:r>
            <a:endParaRPr lang="it-IT" sz="1200" dirty="0"/>
          </a:p>
        </p:txBody>
      </p:sp>
      <p:cxnSp>
        <p:nvCxnSpPr>
          <p:cNvPr id="196" name="Connettore 2 195"/>
          <p:cNvCxnSpPr/>
          <p:nvPr/>
        </p:nvCxnSpPr>
        <p:spPr>
          <a:xfrm>
            <a:off x="2830612" y="4186544"/>
            <a:ext cx="0" cy="371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7" name="Rettangolo 196"/>
          <p:cNvSpPr/>
          <p:nvPr/>
        </p:nvSpPr>
        <p:spPr>
          <a:xfrm>
            <a:off x="178392" y="6462190"/>
            <a:ext cx="535403" cy="276999"/>
          </a:xfrm>
          <a:prstGeom prst="rect">
            <a:avLst/>
          </a:prstGeom>
        </p:spPr>
        <p:txBody>
          <a:bodyPr wrap="none">
            <a:spAutoFit/>
          </a:bodyPr>
          <a:lstStyle/>
          <a:p>
            <a:r>
              <a:rPr lang="it-IT" sz="1200" dirty="0" smtClean="0"/>
              <a:t>PA13</a:t>
            </a:r>
            <a:endParaRPr lang="it-IT" sz="1200" dirty="0"/>
          </a:p>
        </p:txBody>
      </p:sp>
      <p:cxnSp>
        <p:nvCxnSpPr>
          <p:cNvPr id="198" name="Connettore 2 197"/>
          <p:cNvCxnSpPr/>
          <p:nvPr/>
        </p:nvCxnSpPr>
        <p:spPr>
          <a:xfrm>
            <a:off x="5616675" y="4186544"/>
            <a:ext cx="0" cy="371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9" name="Rettangolo 198"/>
          <p:cNvSpPr/>
          <p:nvPr/>
        </p:nvSpPr>
        <p:spPr>
          <a:xfrm>
            <a:off x="4441626" y="4543386"/>
            <a:ext cx="2528897" cy="276999"/>
          </a:xfrm>
          <a:prstGeom prst="rect">
            <a:avLst/>
          </a:prstGeom>
        </p:spPr>
        <p:txBody>
          <a:bodyPr wrap="none">
            <a:spAutoFit/>
          </a:bodyPr>
          <a:lstStyle/>
          <a:p>
            <a:r>
              <a:rPr lang="it-IT" sz="1200" dirty="0" smtClean="0"/>
              <a:t>Il pascolamento è di almeno 60 giorni</a:t>
            </a:r>
            <a:endParaRPr lang="it-IT" sz="1200" dirty="0"/>
          </a:p>
        </p:txBody>
      </p:sp>
      <p:cxnSp>
        <p:nvCxnSpPr>
          <p:cNvPr id="200" name="Connettore 2 199"/>
          <p:cNvCxnSpPr/>
          <p:nvPr/>
        </p:nvCxnSpPr>
        <p:spPr>
          <a:xfrm>
            <a:off x="6380743" y="4743153"/>
            <a:ext cx="432048" cy="289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1" name="Rettangolo 200"/>
          <p:cNvSpPr/>
          <p:nvPr/>
        </p:nvSpPr>
        <p:spPr>
          <a:xfrm>
            <a:off x="6812791" y="4950549"/>
            <a:ext cx="418704" cy="276999"/>
          </a:xfrm>
          <a:prstGeom prst="rect">
            <a:avLst/>
          </a:prstGeom>
        </p:spPr>
        <p:txBody>
          <a:bodyPr wrap="none">
            <a:spAutoFit/>
          </a:bodyPr>
          <a:lstStyle/>
          <a:p>
            <a:r>
              <a:rPr lang="it-IT" sz="1200" dirty="0"/>
              <a:t>NO</a:t>
            </a:r>
          </a:p>
        </p:txBody>
      </p:sp>
      <p:sp>
        <p:nvSpPr>
          <p:cNvPr id="202" name="Rettangolo 201"/>
          <p:cNvSpPr/>
          <p:nvPr/>
        </p:nvSpPr>
        <p:spPr>
          <a:xfrm>
            <a:off x="6812791" y="5491852"/>
            <a:ext cx="570862" cy="276999"/>
          </a:xfrm>
          <a:prstGeom prst="rect">
            <a:avLst/>
          </a:prstGeom>
        </p:spPr>
        <p:txBody>
          <a:bodyPr wrap="none">
            <a:spAutoFit/>
          </a:bodyPr>
          <a:lstStyle/>
          <a:p>
            <a:r>
              <a:rPr lang="it-IT" sz="1200" dirty="0" smtClean="0"/>
              <a:t>PAS07</a:t>
            </a:r>
            <a:endParaRPr lang="it-IT" sz="1200" dirty="0"/>
          </a:p>
        </p:txBody>
      </p:sp>
      <p:cxnSp>
        <p:nvCxnSpPr>
          <p:cNvPr id="203" name="Connettore 2 202"/>
          <p:cNvCxnSpPr/>
          <p:nvPr/>
        </p:nvCxnSpPr>
        <p:spPr>
          <a:xfrm flipH="1">
            <a:off x="4441626" y="4743153"/>
            <a:ext cx="432048" cy="278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 name="Rettangolo 203"/>
          <p:cNvSpPr/>
          <p:nvPr/>
        </p:nvSpPr>
        <p:spPr>
          <a:xfrm>
            <a:off x="4127116" y="5001690"/>
            <a:ext cx="314510" cy="276999"/>
          </a:xfrm>
          <a:prstGeom prst="rect">
            <a:avLst/>
          </a:prstGeom>
        </p:spPr>
        <p:txBody>
          <a:bodyPr wrap="none">
            <a:spAutoFit/>
          </a:bodyPr>
          <a:lstStyle/>
          <a:p>
            <a:r>
              <a:rPr lang="it-IT" sz="1200" dirty="0"/>
              <a:t>SI</a:t>
            </a:r>
          </a:p>
        </p:txBody>
      </p:sp>
      <p:sp>
        <p:nvSpPr>
          <p:cNvPr id="205" name="Rettangolo 204"/>
          <p:cNvSpPr/>
          <p:nvPr/>
        </p:nvSpPr>
        <p:spPr>
          <a:xfrm>
            <a:off x="5231086" y="5972227"/>
            <a:ext cx="2456570" cy="276999"/>
          </a:xfrm>
          <a:prstGeom prst="rect">
            <a:avLst/>
          </a:prstGeom>
        </p:spPr>
        <p:txBody>
          <a:bodyPr wrap="none">
            <a:spAutoFit/>
          </a:bodyPr>
          <a:lstStyle/>
          <a:p>
            <a:r>
              <a:rPr lang="it-IT" sz="1200" dirty="0"/>
              <a:t>Verifica consistenza capi </a:t>
            </a:r>
            <a:r>
              <a:rPr lang="it-IT" sz="1200" dirty="0" smtClean="0"/>
              <a:t>di terzi</a:t>
            </a:r>
            <a:endParaRPr lang="it-IT" sz="1200" dirty="0"/>
          </a:p>
        </p:txBody>
      </p:sp>
      <p:cxnSp>
        <p:nvCxnSpPr>
          <p:cNvPr id="206" name="Connettore 2 205"/>
          <p:cNvCxnSpPr/>
          <p:nvPr/>
        </p:nvCxnSpPr>
        <p:spPr>
          <a:xfrm>
            <a:off x="7061654" y="5120779"/>
            <a:ext cx="0" cy="371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7" name="Connettore 2 206"/>
          <p:cNvCxnSpPr/>
          <p:nvPr/>
        </p:nvCxnSpPr>
        <p:spPr>
          <a:xfrm flipH="1">
            <a:off x="3520492" y="5629434"/>
            <a:ext cx="432048" cy="278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8" name="Rettangolo 207"/>
          <p:cNvSpPr/>
          <p:nvPr/>
        </p:nvSpPr>
        <p:spPr>
          <a:xfrm>
            <a:off x="5459420" y="3983126"/>
            <a:ext cx="314510" cy="276999"/>
          </a:xfrm>
          <a:prstGeom prst="rect">
            <a:avLst/>
          </a:prstGeom>
        </p:spPr>
        <p:txBody>
          <a:bodyPr wrap="none">
            <a:spAutoFit/>
          </a:bodyPr>
          <a:lstStyle/>
          <a:p>
            <a:r>
              <a:rPr lang="it-IT" sz="1200" dirty="0"/>
              <a:t>SI</a:t>
            </a:r>
          </a:p>
        </p:txBody>
      </p:sp>
      <p:cxnSp>
        <p:nvCxnSpPr>
          <p:cNvPr id="209" name="Connettore 2 208"/>
          <p:cNvCxnSpPr/>
          <p:nvPr/>
        </p:nvCxnSpPr>
        <p:spPr>
          <a:xfrm>
            <a:off x="4328574" y="5670020"/>
            <a:ext cx="432048" cy="289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0" name="Rettangolo 209"/>
          <p:cNvSpPr/>
          <p:nvPr/>
        </p:nvSpPr>
        <p:spPr>
          <a:xfrm>
            <a:off x="3101788" y="5722360"/>
            <a:ext cx="418704" cy="276999"/>
          </a:xfrm>
          <a:prstGeom prst="rect">
            <a:avLst/>
          </a:prstGeom>
        </p:spPr>
        <p:txBody>
          <a:bodyPr wrap="none">
            <a:spAutoFit/>
          </a:bodyPr>
          <a:lstStyle/>
          <a:p>
            <a:r>
              <a:rPr lang="it-IT" sz="1200" dirty="0"/>
              <a:t>NO</a:t>
            </a:r>
          </a:p>
        </p:txBody>
      </p:sp>
      <p:sp>
        <p:nvSpPr>
          <p:cNvPr id="211" name="Rettangolo 210"/>
          <p:cNvSpPr/>
          <p:nvPr/>
        </p:nvSpPr>
        <p:spPr>
          <a:xfrm>
            <a:off x="7896910" y="6302939"/>
            <a:ext cx="535403" cy="276999"/>
          </a:xfrm>
          <a:prstGeom prst="rect">
            <a:avLst/>
          </a:prstGeom>
        </p:spPr>
        <p:txBody>
          <a:bodyPr wrap="none">
            <a:spAutoFit/>
          </a:bodyPr>
          <a:lstStyle/>
          <a:p>
            <a:r>
              <a:rPr lang="it-IT" sz="1200" dirty="0" smtClean="0"/>
              <a:t>PA16</a:t>
            </a:r>
            <a:endParaRPr lang="it-IT" sz="1200" dirty="0"/>
          </a:p>
        </p:txBody>
      </p:sp>
      <p:cxnSp>
        <p:nvCxnSpPr>
          <p:cNvPr id="212" name="Connettore 2 211"/>
          <p:cNvCxnSpPr/>
          <p:nvPr/>
        </p:nvCxnSpPr>
        <p:spPr>
          <a:xfrm flipH="1">
            <a:off x="4284370" y="5227548"/>
            <a:ext cx="1" cy="2282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3" name="Rettangolo 212"/>
          <p:cNvSpPr/>
          <p:nvPr/>
        </p:nvSpPr>
        <p:spPr>
          <a:xfrm>
            <a:off x="3304468" y="2500691"/>
            <a:ext cx="4192366" cy="276999"/>
          </a:xfrm>
          <a:prstGeom prst="rect">
            <a:avLst/>
          </a:prstGeom>
        </p:spPr>
        <p:txBody>
          <a:bodyPr wrap="none">
            <a:spAutoFit/>
          </a:bodyPr>
          <a:lstStyle/>
          <a:p>
            <a:r>
              <a:rPr lang="it-IT" sz="1200" dirty="0"/>
              <a:t>Verifica </a:t>
            </a:r>
            <a:r>
              <a:rPr lang="it-IT" sz="1200" dirty="0" smtClean="0"/>
              <a:t>carico con consistenza allevamento di </a:t>
            </a:r>
            <a:r>
              <a:rPr lang="it-IT" sz="1200" dirty="0"/>
              <a:t>una stalla limitrofa</a:t>
            </a:r>
          </a:p>
        </p:txBody>
      </p:sp>
      <p:cxnSp>
        <p:nvCxnSpPr>
          <p:cNvPr id="214" name="Connettore 2 213"/>
          <p:cNvCxnSpPr/>
          <p:nvPr/>
        </p:nvCxnSpPr>
        <p:spPr>
          <a:xfrm flipH="1">
            <a:off x="1091206" y="5906591"/>
            <a:ext cx="320924" cy="185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 name="Rettangolo 214"/>
          <p:cNvSpPr/>
          <p:nvPr/>
        </p:nvSpPr>
        <p:spPr>
          <a:xfrm>
            <a:off x="4551146" y="5976472"/>
            <a:ext cx="314510" cy="276999"/>
          </a:xfrm>
          <a:prstGeom prst="rect">
            <a:avLst/>
          </a:prstGeom>
        </p:spPr>
        <p:txBody>
          <a:bodyPr wrap="none">
            <a:spAutoFit/>
          </a:bodyPr>
          <a:lstStyle/>
          <a:p>
            <a:r>
              <a:rPr lang="it-IT" sz="1200" dirty="0"/>
              <a:t>SI</a:t>
            </a:r>
          </a:p>
        </p:txBody>
      </p:sp>
      <p:cxnSp>
        <p:nvCxnSpPr>
          <p:cNvPr id="216" name="Connettore 2 215"/>
          <p:cNvCxnSpPr/>
          <p:nvPr/>
        </p:nvCxnSpPr>
        <p:spPr>
          <a:xfrm flipH="1">
            <a:off x="5199219" y="6182833"/>
            <a:ext cx="574711" cy="185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7" name="Connettore 2 216"/>
          <p:cNvCxnSpPr>
            <a:stCxn id="215" idx="3"/>
          </p:cNvCxnSpPr>
          <p:nvPr/>
        </p:nvCxnSpPr>
        <p:spPr>
          <a:xfrm flipV="1">
            <a:off x="4865656" y="6114971"/>
            <a:ext cx="36543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8" name="Rettangolo 217"/>
          <p:cNvSpPr/>
          <p:nvPr/>
        </p:nvSpPr>
        <p:spPr>
          <a:xfrm>
            <a:off x="7124264" y="6275601"/>
            <a:ext cx="418704" cy="276999"/>
          </a:xfrm>
          <a:prstGeom prst="rect">
            <a:avLst/>
          </a:prstGeom>
        </p:spPr>
        <p:txBody>
          <a:bodyPr wrap="none">
            <a:spAutoFit/>
          </a:bodyPr>
          <a:lstStyle/>
          <a:p>
            <a:r>
              <a:rPr lang="it-IT" sz="1200" dirty="0"/>
              <a:t>NO</a:t>
            </a:r>
          </a:p>
        </p:txBody>
      </p:sp>
      <p:cxnSp>
        <p:nvCxnSpPr>
          <p:cNvPr id="219" name="Connettore 2 218"/>
          <p:cNvCxnSpPr/>
          <p:nvPr/>
        </p:nvCxnSpPr>
        <p:spPr>
          <a:xfrm>
            <a:off x="1147262" y="2082835"/>
            <a:ext cx="0" cy="371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0" name="Rettangolo 219"/>
          <p:cNvSpPr/>
          <p:nvPr/>
        </p:nvSpPr>
        <p:spPr>
          <a:xfrm>
            <a:off x="2432815" y="4576699"/>
            <a:ext cx="655629" cy="276999"/>
          </a:xfrm>
          <a:prstGeom prst="rect">
            <a:avLst/>
          </a:prstGeom>
        </p:spPr>
        <p:txBody>
          <a:bodyPr wrap="none">
            <a:spAutoFit/>
          </a:bodyPr>
          <a:lstStyle/>
          <a:p>
            <a:r>
              <a:rPr lang="it-IT" sz="1200" dirty="0"/>
              <a:t>PAS </a:t>
            </a:r>
            <a:r>
              <a:rPr lang="it-IT" sz="1200" dirty="0" smtClean="0"/>
              <a:t>08</a:t>
            </a:r>
            <a:endParaRPr lang="it-IT" sz="1200" dirty="0"/>
          </a:p>
        </p:txBody>
      </p:sp>
      <p:cxnSp>
        <p:nvCxnSpPr>
          <p:cNvPr id="221" name="Connettore 2 220"/>
          <p:cNvCxnSpPr/>
          <p:nvPr/>
        </p:nvCxnSpPr>
        <p:spPr>
          <a:xfrm>
            <a:off x="6482874" y="6167441"/>
            <a:ext cx="578780" cy="185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2" name="Rettangolo 221"/>
          <p:cNvSpPr/>
          <p:nvPr/>
        </p:nvSpPr>
        <p:spPr>
          <a:xfrm>
            <a:off x="806002" y="2546811"/>
            <a:ext cx="606128" cy="276999"/>
          </a:xfrm>
          <a:prstGeom prst="rect">
            <a:avLst/>
          </a:prstGeom>
        </p:spPr>
        <p:txBody>
          <a:bodyPr wrap="none">
            <a:spAutoFit/>
          </a:bodyPr>
          <a:lstStyle/>
          <a:p>
            <a:r>
              <a:rPr lang="it-IT" sz="1200" dirty="0"/>
              <a:t>PAS </a:t>
            </a:r>
            <a:r>
              <a:rPr lang="it-IT" sz="1200" dirty="0" smtClean="0"/>
              <a:t>06</a:t>
            </a:r>
            <a:endParaRPr lang="it-IT" sz="1200" dirty="0"/>
          </a:p>
        </p:txBody>
      </p:sp>
      <p:sp>
        <p:nvSpPr>
          <p:cNvPr id="223" name="Rettangolo 222"/>
          <p:cNvSpPr/>
          <p:nvPr/>
        </p:nvSpPr>
        <p:spPr>
          <a:xfrm>
            <a:off x="193971" y="5712135"/>
            <a:ext cx="2526264" cy="276999"/>
          </a:xfrm>
          <a:prstGeom prst="rect">
            <a:avLst/>
          </a:prstGeom>
        </p:spPr>
        <p:txBody>
          <a:bodyPr wrap="square">
            <a:spAutoFit/>
          </a:bodyPr>
          <a:lstStyle/>
          <a:p>
            <a:r>
              <a:rPr lang="it-IT" sz="1200" dirty="0"/>
              <a:t>Verifica consistenza capi </a:t>
            </a:r>
            <a:r>
              <a:rPr lang="it-IT" sz="1200" dirty="0" smtClean="0"/>
              <a:t>propri</a:t>
            </a:r>
            <a:endParaRPr lang="it-IT" sz="1200" dirty="0"/>
          </a:p>
        </p:txBody>
      </p:sp>
      <p:cxnSp>
        <p:nvCxnSpPr>
          <p:cNvPr id="224" name="Connettore 2 223"/>
          <p:cNvCxnSpPr/>
          <p:nvPr/>
        </p:nvCxnSpPr>
        <p:spPr>
          <a:xfrm flipV="1">
            <a:off x="7478536" y="6416384"/>
            <a:ext cx="36543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5" name="Connettore 2 224"/>
          <p:cNvCxnSpPr/>
          <p:nvPr/>
        </p:nvCxnSpPr>
        <p:spPr>
          <a:xfrm>
            <a:off x="1488511" y="5903777"/>
            <a:ext cx="437316" cy="147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6" name="Rettangolo 225"/>
          <p:cNvSpPr/>
          <p:nvPr/>
        </p:nvSpPr>
        <p:spPr>
          <a:xfrm>
            <a:off x="1876764" y="6083259"/>
            <a:ext cx="386644" cy="276999"/>
          </a:xfrm>
          <a:prstGeom prst="rect">
            <a:avLst/>
          </a:prstGeom>
        </p:spPr>
        <p:txBody>
          <a:bodyPr wrap="none">
            <a:spAutoFit/>
          </a:bodyPr>
          <a:lstStyle/>
          <a:p>
            <a:r>
              <a:rPr lang="it-IT" sz="1200" dirty="0"/>
              <a:t>NO</a:t>
            </a:r>
          </a:p>
        </p:txBody>
      </p:sp>
      <p:sp>
        <p:nvSpPr>
          <p:cNvPr id="227" name="Rettangolo 226"/>
          <p:cNvSpPr/>
          <p:nvPr/>
        </p:nvSpPr>
        <p:spPr>
          <a:xfrm>
            <a:off x="2414926" y="6353681"/>
            <a:ext cx="606128" cy="276999"/>
          </a:xfrm>
          <a:prstGeom prst="rect">
            <a:avLst/>
          </a:prstGeom>
        </p:spPr>
        <p:txBody>
          <a:bodyPr wrap="none">
            <a:spAutoFit/>
          </a:bodyPr>
          <a:lstStyle/>
          <a:p>
            <a:r>
              <a:rPr lang="it-IT" sz="1200" dirty="0"/>
              <a:t>PAS </a:t>
            </a:r>
            <a:r>
              <a:rPr lang="it-IT" sz="1200" dirty="0" smtClean="0"/>
              <a:t>09</a:t>
            </a:r>
            <a:endParaRPr lang="it-IT" sz="1200" dirty="0"/>
          </a:p>
        </p:txBody>
      </p:sp>
      <p:cxnSp>
        <p:nvCxnSpPr>
          <p:cNvPr id="228" name="Connettore 2 227"/>
          <p:cNvCxnSpPr/>
          <p:nvPr/>
        </p:nvCxnSpPr>
        <p:spPr>
          <a:xfrm>
            <a:off x="2070086" y="6227102"/>
            <a:ext cx="300351" cy="165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9" name="Rettangolo 228"/>
          <p:cNvSpPr/>
          <p:nvPr/>
        </p:nvSpPr>
        <p:spPr>
          <a:xfrm>
            <a:off x="711673" y="6091370"/>
            <a:ext cx="314510" cy="276999"/>
          </a:xfrm>
          <a:prstGeom prst="rect">
            <a:avLst/>
          </a:prstGeom>
        </p:spPr>
        <p:txBody>
          <a:bodyPr wrap="none">
            <a:spAutoFit/>
          </a:bodyPr>
          <a:lstStyle/>
          <a:p>
            <a:r>
              <a:rPr lang="it-IT" sz="1200" dirty="0"/>
              <a:t>SI</a:t>
            </a:r>
          </a:p>
        </p:txBody>
      </p:sp>
      <p:cxnSp>
        <p:nvCxnSpPr>
          <p:cNvPr id="230" name="Connettore 2 229"/>
          <p:cNvCxnSpPr/>
          <p:nvPr/>
        </p:nvCxnSpPr>
        <p:spPr>
          <a:xfrm flipH="1">
            <a:off x="465340" y="6323690"/>
            <a:ext cx="287357" cy="138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73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FB9AABE-2FD9-41E1-B8B9-D36158326716}" type="slidenum">
              <a:rPr lang="it-IT" smtClean="0"/>
              <a:t>25</a:t>
            </a:fld>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3599788849"/>
              </p:ext>
            </p:extLst>
          </p:nvPr>
        </p:nvGraphicFramePr>
        <p:xfrm>
          <a:off x="827585" y="404663"/>
          <a:ext cx="7560840" cy="6192687"/>
        </p:xfrm>
        <a:graphic>
          <a:graphicData uri="http://schemas.openxmlformats.org/drawingml/2006/table">
            <a:tbl>
              <a:tblPr firstRow="1" firstCol="1" bandRow="1">
                <a:tableStyleId>{5C22544A-7EE6-4342-B048-85BDC9FD1C3A}</a:tableStyleId>
              </a:tblPr>
              <a:tblGrid>
                <a:gridCol w="1224757"/>
                <a:gridCol w="2277660"/>
                <a:gridCol w="2188235"/>
                <a:gridCol w="1870188"/>
              </a:tblGrid>
              <a:tr h="746899">
                <a:tc>
                  <a:txBody>
                    <a:bodyPr/>
                    <a:lstStyle/>
                    <a:p>
                      <a:pPr>
                        <a:lnSpc>
                          <a:spcPct val="115000"/>
                        </a:lnSpc>
                        <a:spcAft>
                          <a:spcPts val="0"/>
                        </a:spcAft>
                      </a:pPr>
                      <a:r>
                        <a:rPr lang="it-IT" sz="1200" dirty="0">
                          <a:effectLst/>
                        </a:rPr>
                        <a:t>Codice controllo</a:t>
                      </a:r>
                      <a:endParaRPr lang="it-IT" sz="1100" dirty="0">
                        <a:effectLst/>
                        <a:latin typeface="Calibri"/>
                        <a:ea typeface="Calibri"/>
                        <a:cs typeface="Times New Roman"/>
                      </a:endParaRPr>
                    </a:p>
                  </a:txBody>
                  <a:tcPr marL="42600" marR="42600" marT="0" marB="0"/>
                </a:tc>
                <a:tc>
                  <a:txBody>
                    <a:bodyPr/>
                    <a:lstStyle/>
                    <a:p>
                      <a:pPr>
                        <a:lnSpc>
                          <a:spcPct val="115000"/>
                        </a:lnSpc>
                        <a:spcAft>
                          <a:spcPts val="0"/>
                        </a:spcAft>
                      </a:pPr>
                      <a:r>
                        <a:rPr lang="it-IT" sz="1200">
                          <a:effectLst/>
                        </a:rPr>
                        <a:t>Descrizione</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200">
                          <a:effectLst/>
                        </a:rPr>
                        <a:t>Impatto</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200">
                          <a:effectLst/>
                        </a:rPr>
                        <a:t>Anno applicazione</a:t>
                      </a:r>
                      <a:endParaRPr lang="it-IT" sz="1100">
                        <a:effectLst/>
                        <a:latin typeface="Calibri"/>
                        <a:ea typeface="Calibri"/>
                        <a:cs typeface="Times New Roman"/>
                      </a:endParaRPr>
                    </a:p>
                  </a:txBody>
                  <a:tcPr marL="42600" marR="42600" marT="0" marB="0"/>
                </a:tc>
              </a:tr>
              <a:tr h="427673">
                <a:tc>
                  <a:txBody>
                    <a:bodyPr/>
                    <a:lstStyle/>
                    <a:p>
                      <a:pPr>
                        <a:lnSpc>
                          <a:spcPct val="115000"/>
                        </a:lnSpc>
                        <a:spcAft>
                          <a:spcPts val="0"/>
                        </a:spcAft>
                      </a:pPr>
                      <a:r>
                        <a:rPr lang="it-IT" sz="1000">
                          <a:effectLst/>
                        </a:rPr>
                        <a:t>A01-PAS</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Azienda sospesa su disposizioni Opr - Pascoli</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bloccante</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tutti</a:t>
                      </a:r>
                      <a:endParaRPr lang="it-IT" sz="1100">
                        <a:effectLst/>
                        <a:latin typeface="Calibri"/>
                        <a:ea typeface="Calibri"/>
                        <a:cs typeface="Times New Roman"/>
                      </a:endParaRPr>
                    </a:p>
                  </a:txBody>
                  <a:tcPr marL="42600" marR="42600" marT="0" marB="0"/>
                </a:tc>
              </a:tr>
              <a:tr h="1090185">
                <a:tc>
                  <a:txBody>
                    <a:bodyPr/>
                    <a:lstStyle/>
                    <a:p>
                      <a:pPr>
                        <a:lnSpc>
                          <a:spcPct val="115000"/>
                        </a:lnSpc>
                        <a:spcAft>
                          <a:spcPts val="0"/>
                        </a:spcAft>
                      </a:pPr>
                      <a:r>
                        <a:rPr lang="it-IT" sz="1000">
                          <a:effectLst/>
                        </a:rPr>
                        <a:t>PA-01 </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particelle con attività "pascolo" e "Altre attività" cioè altre operazioni colturali volte al miglioramento</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bloccante</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2015</a:t>
                      </a:r>
                      <a:endParaRPr lang="it-IT" sz="1100">
                        <a:effectLst/>
                        <a:latin typeface="Calibri"/>
                        <a:ea typeface="Calibri"/>
                        <a:cs typeface="Times New Roman"/>
                      </a:endParaRPr>
                    </a:p>
                  </a:txBody>
                  <a:tcPr marL="42600" marR="42600" marT="0" marB="0"/>
                </a:tc>
              </a:tr>
              <a:tr h="286798">
                <a:tc>
                  <a:txBody>
                    <a:bodyPr/>
                    <a:lstStyle/>
                    <a:p>
                      <a:pPr>
                        <a:lnSpc>
                          <a:spcPct val="115000"/>
                        </a:lnSpc>
                        <a:spcAft>
                          <a:spcPts val="0"/>
                        </a:spcAft>
                      </a:pPr>
                      <a:r>
                        <a:rPr lang="it-IT" sz="1000">
                          <a:effectLst/>
                        </a:rPr>
                        <a:t>PAS-02</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 pascolo con carico standard</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Segnalazione </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2015-2016-2017</a:t>
                      </a:r>
                      <a:endParaRPr lang="it-IT" sz="1100">
                        <a:effectLst/>
                        <a:latin typeface="Calibri"/>
                        <a:ea typeface="Calibri"/>
                        <a:cs typeface="Times New Roman"/>
                      </a:endParaRPr>
                    </a:p>
                  </a:txBody>
                  <a:tcPr marL="42600" marR="42600" marT="0" marB="0"/>
                </a:tc>
              </a:tr>
              <a:tr h="427673">
                <a:tc>
                  <a:txBody>
                    <a:bodyPr/>
                    <a:lstStyle/>
                    <a:p>
                      <a:pPr>
                        <a:lnSpc>
                          <a:spcPct val="115000"/>
                        </a:lnSpc>
                        <a:spcAft>
                          <a:spcPts val="0"/>
                        </a:spcAft>
                      </a:pPr>
                      <a:r>
                        <a:rPr lang="it-IT" sz="1000">
                          <a:effectLst/>
                        </a:rPr>
                        <a:t>PAS-03</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 pascolo con carico in deroga</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segnalazione</a:t>
                      </a:r>
                      <a:r>
                        <a:rPr lang="it-IT" sz="1000">
                          <a:effectLst/>
                          <a:highlight>
                            <a:srgbClr val="FFFF00"/>
                          </a:highlight>
                        </a:rPr>
                        <a:t> </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2015-2016-2017</a:t>
                      </a:r>
                      <a:endParaRPr lang="it-IT" sz="1100">
                        <a:effectLst/>
                        <a:latin typeface="Calibri"/>
                        <a:ea typeface="Calibri"/>
                        <a:cs typeface="Times New Roman"/>
                      </a:endParaRPr>
                    </a:p>
                  </a:txBody>
                  <a:tcPr marL="42600" marR="42600" marT="0" marB="0"/>
                </a:tc>
              </a:tr>
              <a:tr h="648511">
                <a:tc>
                  <a:txBody>
                    <a:bodyPr/>
                    <a:lstStyle/>
                    <a:p>
                      <a:pPr>
                        <a:lnSpc>
                          <a:spcPct val="115000"/>
                        </a:lnSpc>
                        <a:spcAft>
                          <a:spcPts val="0"/>
                        </a:spcAft>
                      </a:pPr>
                      <a:r>
                        <a:rPr lang="it-IT" sz="1000">
                          <a:effectLst/>
                        </a:rPr>
                        <a:t>PAS-04</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 stalla non attiva</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bloccante (su tutti i comuni interessati dal codice stalla bloccato) </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2015-2016</a:t>
                      </a:r>
                      <a:endParaRPr lang="it-IT" sz="1100">
                        <a:effectLst/>
                        <a:latin typeface="Calibri"/>
                        <a:ea typeface="Calibri"/>
                        <a:cs typeface="Times New Roman"/>
                      </a:endParaRPr>
                    </a:p>
                  </a:txBody>
                  <a:tcPr marL="42600" marR="42600" marT="0" marB="0"/>
                </a:tc>
              </a:tr>
              <a:tr h="211647">
                <a:tc>
                  <a:txBody>
                    <a:bodyPr/>
                    <a:lstStyle/>
                    <a:p>
                      <a:pPr>
                        <a:lnSpc>
                          <a:spcPct val="115000"/>
                        </a:lnSpc>
                        <a:spcAft>
                          <a:spcPts val="0"/>
                        </a:spcAft>
                      </a:pPr>
                      <a:r>
                        <a:rPr lang="it-IT" sz="1000">
                          <a:effectLst/>
                        </a:rPr>
                        <a:t>PAS-05</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 codice pascolo non valido</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segnalazione</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tutti</a:t>
                      </a:r>
                      <a:endParaRPr lang="it-IT" sz="1100">
                        <a:effectLst/>
                        <a:latin typeface="Calibri"/>
                        <a:ea typeface="Calibri"/>
                        <a:cs typeface="Times New Roman"/>
                      </a:endParaRPr>
                    </a:p>
                  </a:txBody>
                  <a:tcPr marL="42600" marR="42600" marT="0" marB="0"/>
                </a:tc>
              </a:tr>
              <a:tr h="427673">
                <a:tc>
                  <a:txBody>
                    <a:bodyPr/>
                    <a:lstStyle/>
                    <a:p>
                      <a:pPr>
                        <a:lnSpc>
                          <a:spcPct val="115000"/>
                        </a:lnSpc>
                        <a:spcAft>
                          <a:spcPts val="0"/>
                        </a:spcAft>
                      </a:pPr>
                      <a:r>
                        <a:rPr lang="it-IT" sz="1000">
                          <a:effectLst/>
                        </a:rPr>
                        <a:t>PAS-06</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 nessuna consistenza al pascolo BDN</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bloccante</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tutti</a:t>
                      </a:r>
                      <a:endParaRPr lang="it-IT" sz="1100">
                        <a:effectLst/>
                        <a:latin typeface="Calibri"/>
                        <a:ea typeface="Calibri"/>
                        <a:cs typeface="Times New Roman"/>
                      </a:endParaRPr>
                    </a:p>
                  </a:txBody>
                  <a:tcPr marL="42600" marR="42600" marT="0" marB="0"/>
                </a:tc>
              </a:tr>
              <a:tr h="427673">
                <a:tc>
                  <a:txBody>
                    <a:bodyPr/>
                    <a:lstStyle/>
                    <a:p>
                      <a:pPr>
                        <a:lnSpc>
                          <a:spcPct val="115000"/>
                        </a:lnSpc>
                        <a:spcAft>
                          <a:spcPts val="0"/>
                        </a:spcAft>
                      </a:pPr>
                      <a:r>
                        <a:rPr lang="it-IT" sz="1000">
                          <a:effectLst/>
                        </a:rPr>
                        <a:t>PAS-07</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 periodo di pascolamento inferiore a 60 gg</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bloccante</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tutti</a:t>
                      </a:r>
                      <a:endParaRPr lang="it-IT" sz="1100">
                        <a:effectLst/>
                        <a:latin typeface="Calibri"/>
                        <a:ea typeface="Calibri"/>
                        <a:cs typeface="Times New Roman"/>
                      </a:endParaRPr>
                    </a:p>
                  </a:txBody>
                  <a:tcPr marL="42600" marR="42600" marT="0" marB="0"/>
                </a:tc>
              </a:tr>
              <a:tr h="427673">
                <a:tc>
                  <a:txBody>
                    <a:bodyPr/>
                    <a:lstStyle/>
                    <a:p>
                      <a:pPr>
                        <a:lnSpc>
                          <a:spcPct val="115000"/>
                        </a:lnSpc>
                        <a:spcAft>
                          <a:spcPts val="0"/>
                        </a:spcAft>
                      </a:pPr>
                      <a:r>
                        <a:rPr lang="it-IT" sz="1000">
                          <a:effectLst/>
                        </a:rPr>
                        <a:t>PAS-08</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 carico UBA consistenza media stalla non rispettato</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bloccante</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tutti</a:t>
                      </a:r>
                      <a:endParaRPr lang="it-IT" sz="1100">
                        <a:effectLst/>
                        <a:latin typeface="Calibri"/>
                        <a:ea typeface="Calibri"/>
                        <a:cs typeface="Times New Roman"/>
                      </a:endParaRPr>
                    </a:p>
                  </a:txBody>
                  <a:tcPr marL="42600" marR="42600" marT="0" marB="0"/>
                </a:tc>
              </a:tr>
              <a:tr h="427673">
                <a:tc>
                  <a:txBody>
                    <a:bodyPr/>
                    <a:lstStyle/>
                    <a:p>
                      <a:pPr>
                        <a:lnSpc>
                          <a:spcPct val="115000"/>
                        </a:lnSpc>
                        <a:spcAft>
                          <a:spcPts val="0"/>
                        </a:spcAft>
                      </a:pPr>
                      <a:r>
                        <a:rPr lang="it-IT" sz="1000">
                          <a:effectLst/>
                        </a:rPr>
                        <a:t>PAS-09</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dirty="0">
                          <a:effectLst/>
                        </a:rPr>
                        <a:t> carico UBA pascolo capi propri non rispettato</a:t>
                      </a:r>
                      <a:endParaRPr lang="it-IT" sz="1100" dirty="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bloccante</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dirty="0">
                          <a:effectLst/>
                        </a:rPr>
                        <a:t>tutti</a:t>
                      </a:r>
                      <a:endParaRPr lang="it-IT" sz="1100" dirty="0">
                        <a:effectLst/>
                        <a:latin typeface="Calibri"/>
                        <a:ea typeface="Calibri"/>
                        <a:cs typeface="Times New Roman"/>
                      </a:endParaRPr>
                    </a:p>
                  </a:txBody>
                  <a:tcPr marL="42600" marR="42600" marT="0" marB="0"/>
                </a:tc>
              </a:tr>
              <a:tr h="430962">
                <a:tc>
                  <a:txBody>
                    <a:bodyPr/>
                    <a:lstStyle/>
                    <a:p>
                      <a:pPr>
                        <a:lnSpc>
                          <a:spcPct val="115000"/>
                        </a:lnSpc>
                        <a:spcAft>
                          <a:spcPts val="0"/>
                        </a:spcAft>
                      </a:pPr>
                      <a:r>
                        <a:rPr lang="it-IT" sz="1000">
                          <a:effectLst/>
                        </a:rPr>
                        <a:t>PA-10</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carico UBA pascolo capi in guardiania non rispettato</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bloccante </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2015-2016</a:t>
                      </a:r>
                      <a:endParaRPr lang="it-IT" sz="1100">
                        <a:effectLst/>
                        <a:latin typeface="Calibri"/>
                        <a:ea typeface="Calibri"/>
                        <a:cs typeface="Times New Roman"/>
                      </a:endParaRPr>
                    </a:p>
                  </a:txBody>
                  <a:tcPr marL="42600" marR="42600" marT="0" marB="0"/>
                </a:tc>
              </a:tr>
              <a:tr h="211647">
                <a:tc>
                  <a:txBody>
                    <a:bodyPr/>
                    <a:lstStyle/>
                    <a:p>
                      <a:pPr>
                        <a:lnSpc>
                          <a:spcPct val="115000"/>
                        </a:lnSpc>
                        <a:spcAft>
                          <a:spcPts val="0"/>
                        </a:spcAft>
                      </a:pPr>
                      <a:r>
                        <a:rPr lang="it-IT" sz="1000">
                          <a:effectLst/>
                        </a:rPr>
                        <a:t>PA-11</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responsabile in alpe </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a:effectLst/>
                        </a:rPr>
                        <a:t>bloccante </a:t>
                      </a:r>
                      <a:endParaRPr lang="it-IT" sz="1100">
                        <a:effectLst/>
                        <a:latin typeface="Calibri"/>
                        <a:ea typeface="Calibri"/>
                        <a:cs typeface="Times New Roman"/>
                      </a:endParaRPr>
                    </a:p>
                  </a:txBody>
                  <a:tcPr marL="42600" marR="42600" marT="0" marB="0"/>
                </a:tc>
                <a:tc>
                  <a:txBody>
                    <a:bodyPr/>
                    <a:lstStyle/>
                    <a:p>
                      <a:pPr>
                        <a:lnSpc>
                          <a:spcPct val="115000"/>
                        </a:lnSpc>
                        <a:spcAft>
                          <a:spcPts val="0"/>
                        </a:spcAft>
                      </a:pPr>
                      <a:r>
                        <a:rPr lang="it-IT" sz="1000" dirty="0">
                          <a:effectLst/>
                        </a:rPr>
                        <a:t>2015-2016</a:t>
                      </a:r>
                      <a:endParaRPr lang="it-IT" sz="1100" dirty="0">
                        <a:effectLst/>
                        <a:latin typeface="Calibri"/>
                        <a:ea typeface="Calibri"/>
                        <a:cs typeface="Times New Roman"/>
                      </a:endParaRPr>
                    </a:p>
                  </a:txBody>
                  <a:tcPr marL="42600" marR="42600" marT="0" marB="0"/>
                </a:tc>
              </a:tr>
            </a:tbl>
          </a:graphicData>
        </a:graphic>
      </p:graphicFrame>
    </p:spTree>
    <p:extLst>
      <p:ext uri="{BB962C8B-B14F-4D97-AF65-F5344CB8AC3E}">
        <p14:creationId xmlns:p14="http://schemas.microsoft.com/office/powerpoint/2010/main" val="3398466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FB9AABE-2FD9-41E1-B8B9-D36158326716}" type="slidenum">
              <a:rPr lang="it-IT" smtClean="0"/>
              <a:t>26</a:t>
            </a:fld>
            <a:endParaRPr lang="it-IT"/>
          </a:p>
        </p:txBody>
      </p:sp>
      <p:graphicFrame>
        <p:nvGraphicFramePr>
          <p:cNvPr id="3" name="Tabella 2"/>
          <p:cNvGraphicFramePr>
            <a:graphicFrameLocks noGrp="1"/>
          </p:cNvGraphicFramePr>
          <p:nvPr>
            <p:extLst>
              <p:ext uri="{D42A27DB-BD31-4B8C-83A1-F6EECF244321}">
                <p14:modId xmlns:p14="http://schemas.microsoft.com/office/powerpoint/2010/main" val="4155066150"/>
              </p:ext>
            </p:extLst>
          </p:nvPr>
        </p:nvGraphicFramePr>
        <p:xfrm>
          <a:off x="899592" y="332653"/>
          <a:ext cx="7488831" cy="6264700"/>
        </p:xfrm>
        <a:graphic>
          <a:graphicData uri="http://schemas.openxmlformats.org/drawingml/2006/table">
            <a:tbl>
              <a:tblPr firstRow="1" firstCol="1" bandRow="1">
                <a:tableStyleId>{5C22544A-7EE6-4342-B048-85BDC9FD1C3A}</a:tableStyleId>
              </a:tblPr>
              <a:tblGrid>
                <a:gridCol w="1213093"/>
                <a:gridCol w="2255969"/>
                <a:gridCol w="2167394"/>
                <a:gridCol w="1852375"/>
              </a:tblGrid>
              <a:tr h="867720">
                <a:tc>
                  <a:txBody>
                    <a:bodyPr/>
                    <a:lstStyle/>
                    <a:p>
                      <a:pPr>
                        <a:lnSpc>
                          <a:spcPct val="115000"/>
                        </a:lnSpc>
                        <a:spcAft>
                          <a:spcPts val="0"/>
                        </a:spcAft>
                      </a:pPr>
                      <a:r>
                        <a:rPr lang="it-IT" sz="1200">
                          <a:effectLst/>
                        </a:rPr>
                        <a:t>Codice controllo</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200">
                          <a:effectLst/>
                        </a:rPr>
                        <a:t>Descrizione</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200">
                          <a:effectLst/>
                        </a:rPr>
                        <a:t>Impatto</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200">
                          <a:effectLst/>
                        </a:rPr>
                        <a:t>Anno applicazione</a:t>
                      </a:r>
                      <a:endParaRPr lang="it-IT" sz="1100">
                        <a:effectLst/>
                        <a:latin typeface="Calibri"/>
                        <a:ea typeface="Calibri"/>
                        <a:cs typeface="Times New Roman"/>
                      </a:endParaRPr>
                    </a:p>
                  </a:txBody>
                  <a:tcPr marL="44450" marR="44450" marT="0" marB="0"/>
                </a:tc>
              </a:tr>
              <a:tr h="498004">
                <a:tc>
                  <a:txBody>
                    <a:bodyPr/>
                    <a:lstStyle/>
                    <a:p>
                      <a:pPr>
                        <a:lnSpc>
                          <a:spcPct val="115000"/>
                        </a:lnSpc>
                        <a:spcAft>
                          <a:spcPts val="0"/>
                        </a:spcAft>
                      </a:pPr>
                      <a:r>
                        <a:rPr lang="it-IT" sz="1000">
                          <a:effectLst/>
                        </a:rPr>
                        <a:t>PA-12</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controllo consistenza allevamento con esito positivo</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segnalazione</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tutti</a:t>
                      </a:r>
                      <a:endParaRPr lang="it-IT" sz="1100">
                        <a:effectLst/>
                        <a:latin typeface="Calibri"/>
                        <a:ea typeface="Calibri"/>
                        <a:cs typeface="Times New Roman"/>
                      </a:endParaRPr>
                    </a:p>
                  </a:txBody>
                  <a:tcPr marL="44450" marR="44450" marT="0" marB="0"/>
                </a:tc>
              </a:tr>
              <a:tr h="493550">
                <a:tc>
                  <a:txBody>
                    <a:bodyPr/>
                    <a:lstStyle/>
                    <a:p>
                      <a:pPr>
                        <a:lnSpc>
                          <a:spcPct val="115000"/>
                        </a:lnSpc>
                        <a:spcAft>
                          <a:spcPts val="0"/>
                        </a:spcAft>
                      </a:pPr>
                      <a:r>
                        <a:rPr lang="it-IT" sz="1000">
                          <a:effectLst/>
                        </a:rPr>
                        <a:t>PA-13</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carico UBA pascolo soddisfatto con capi propri</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segnalazione</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tutti</a:t>
                      </a:r>
                      <a:endParaRPr lang="it-IT" sz="1100">
                        <a:effectLst/>
                        <a:latin typeface="Calibri"/>
                        <a:ea typeface="Calibri"/>
                        <a:cs typeface="Times New Roman"/>
                      </a:endParaRPr>
                    </a:p>
                  </a:txBody>
                  <a:tcPr marL="44450" marR="44450" marT="0" marB="0"/>
                </a:tc>
              </a:tr>
              <a:tr h="493550">
                <a:tc>
                  <a:txBody>
                    <a:bodyPr/>
                    <a:lstStyle/>
                    <a:p>
                      <a:pPr>
                        <a:lnSpc>
                          <a:spcPct val="115000"/>
                        </a:lnSpc>
                        <a:spcAft>
                          <a:spcPts val="0"/>
                        </a:spcAft>
                      </a:pPr>
                      <a:r>
                        <a:rPr lang="it-IT" sz="1000">
                          <a:effectLst/>
                        </a:rPr>
                        <a:t>PA-14 </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particelle fuori regione</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segnalazione</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tutti</a:t>
                      </a:r>
                      <a:endParaRPr lang="it-IT" sz="1100">
                        <a:effectLst/>
                        <a:latin typeface="Calibri"/>
                        <a:ea typeface="Calibri"/>
                        <a:cs typeface="Times New Roman"/>
                      </a:endParaRPr>
                    </a:p>
                  </a:txBody>
                  <a:tcPr marL="44450" marR="44450" marT="0" marB="0"/>
                </a:tc>
              </a:tr>
              <a:tr h="493550">
                <a:tc>
                  <a:txBody>
                    <a:bodyPr/>
                    <a:lstStyle/>
                    <a:p>
                      <a:pPr>
                        <a:lnSpc>
                          <a:spcPct val="115000"/>
                        </a:lnSpc>
                        <a:spcAft>
                          <a:spcPts val="0"/>
                        </a:spcAft>
                      </a:pPr>
                      <a:r>
                        <a:rPr lang="it-IT" sz="1000">
                          <a:effectLst/>
                        </a:rPr>
                        <a:t>PAS – 15</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particelle a controllo usi del suolo</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bloccante </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dal 2017</a:t>
                      </a:r>
                      <a:endParaRPr lang="it-IT" sz="1100">
                        <a:effectLst/>
                        <a:latin typeface="Calibri"/>
                        <a:ea typeface="Calibri"/>
                        <a:cs typeface="Times New Roman"/>
                      </a:endParaRPr>
                    </a:p>
                  </a:txBody>
                  <a:tcPr marL="44450" marR="44450" marT="0" marB="0"/>
                </a:tc>
              </a:tr>
              <a:tr h="493550">
                <a:tc>
                  <a:txBody>
                    <a:bodyPr/>
                    <a:lstStyle/>
                    <a:p>
                      <a:pPr>
                        <a:lnSpc>
                          <a:spcPct val="115000"/>
                        </a:lnSpc>
                        <a:spcAft>
                          <a:spcPts val="0"/>
                        </a:spcAft>
                      </a:pPr>
                      <a:r>
                        <a:rPr lang="it-IT" sz="1000">
                          <a:effectLst/>
                        </a:rPr>
                        <a:t>PA -16</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controllo consistenza pascolo terzi</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bloccante </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dal 2017</a:t>
                      </a:r>
                      <a:endParaRPr lang="it-IT" sz="1100">
                        <a:effectLst/>
                        <a:latin typeface="Calibri"/>
                        <a:ea typeface="Calibri"/>
                        <a:cs typeface="Times New Roman"/>
                      </a:endParaRPr>
                    </a:p>
                  </a:txBody>
                  <a:tcPr marL="44450" marR="44450" marT="0" marB="0"/>
                </a:tc>
              </a:tr>
              <a:tr h="493550">
                <a:tc>
                  <a:txBody>
                    <a:bodyPr/>
                    <a:lstStyle/>
                    <a:p>
                      <a:pPr>
                        <a:lnSpc>
                          <a:spcPct val="115000"/>
                        </a:lnSpc>
                        <a:spcAft>
                          <a:spcPts val="0"/>
                        </a:spcAft>
                      </a:pPr>
                      <a:r>
                        <a:rPr lang="it-IT" sz="1000">
                          <a:effectLst/>
                        </a:rPr>
                        <a:t>P63-66</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Carico UBA non rispettato</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bloccante</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tutti</a:t>
                      </a:r>
                      <a:endParaRPr lang="it-IT" sz="1100">
                        <a:effectLst/>
                        <a:latin typeface="Calibri"/>
                        <a:ea typeface="Calibri"/>
                        <a:cs typeface="Times New Roman"/>
                      </a:endParaRPr>
                    </a:p>
                  </a:txBody>
                  <a:tcPr marL="44450" marR="44450" marT="0" marB="0"/>
                </a:tc>
              </a:tr>
              <a:tr h="493550">
                <a:tc>
                  <a:txBody>
                    <a:bodyPr/>
                    <a:lstStyle/>
                    <a:p>
                      <a:pPr>
                        <a:lnSpc>
                          <a:spcPct val="115000"/>
                        </a:lnSpc>
                        <a:spcAft>
                          <a:spcPts val="0"/>
                        </a:spcAft>
                      </a:pPr>
                      <a:r>
                        <a:rPr lang="it-IT" sz="1000">
                          <a:effectLst/>
                        </a:rPr>
                        <a:t>P63-77</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Mancato sfalcio</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bloccante</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tutti</a:t>
                      </a:r>
                      <a:endParaRPr lang="it-IT" sz="1100">
                        <a:effectLst/>
                        <a:latin typeface="Calibri"/>
                        <a:ea typeface="Calibri"/>
                        <a:cs typeface="Times New Roman"/>
                      </a:endParaRPr>
                    </a:p>
                  </a:txBody>
                  <a:tcPr marL="44450" marR="44450" marT="0" marB="0"/>
                </a:tc>
              </a:tr>
              <a:tr h="493550">
                <a:tc>
                  <a:txBody>
                    <a:bodyPr/>
                    <a:lstStyle/>
                    <a:p>
                      <a:pPr>
                        <a:lnSpc>
                          <a:spcPct val="115000"/>
                        </a:lnSpc>
                        <a:spcAft>
                          <a:spcPts val="0"/>
                        </a:spcAft>
                      </a:pPr>
                      <a:r>
                        <a:rPr lang="it-IT" sz="1000">
                          <a:effectLst/>
                        </a:rPr>
                        <a:t>P63-88</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Pascoli con scarichi anomali</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bloccante</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2016</a:t>
                      </a:r>
                      <a:endParaRPr lang="it-IT" sz="1100">
                        <a:effectLst/>
                        <a:latin typeface="Calibri"/>
                        <a:ea typeface="Calibri"/>
                        <a:cs typeface="Times New Roman"/>
                      </a:endParaRPr>
                    </a:p>
                  </a:txBody>
                  <a:tcPr marL="44450" marR="44450" marT="0" marB="0"/>
                </a:tc>
              </a:tr>
              <a:tr h="722063">
                <a:tc>
                  <a:txBody>
                    <a:bodyPr/>
                    <a:lstStyle/>
                    <a:p>
                      <a:pPr>
                        <a:lnSpc>
                          <a:spcPct val="115000"/>
                        </a:lnSpc>
                        <a:spcAft>
                          <a:spcPts val="0"/>
                        </a:spcAft>
                      </a:pPr>
                      <a:r>
                        <a:rPr lang="it-IT" sz="1000">
                          <a:effectLst/>
                        </a:rPr>
                        <a:t>P63-55</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Pratica di mantenimento sfalcio senza documentazione giustificativa</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bloccante</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Dal 2018</a:t>
                      </a:r>
                      <a:endParaRPr lang="it-IT" sz="1100">
                        <a:effectLst/>
                        <a:latin typeface="Calibri"/>
                        <a:ea typeface="Calibri"/>
                        <a:cs typeface="Times New Roman"/>
                      </a:endParaRPr>
                    </a:p>
                  </a:txBody>
                  <a:tcPr marL="44450" marR="44450" marT="0" marB="0"/>
                </a:tc>
              </a:tr>
              <a:tr h="722063">
                <a:tc>
                  <a:txBody>
                    <a:bodyPr/>
                    <a:lstStyle/>
                    <a:p>
                      <a:pPr>
                        <a:lnSpc>
                          <a:spcPct val="115000"/>
                        </a:lnSpc>
                        <a:spcAft>
                          <a:spcPts val="0"/>
                        </a:spcAft>
                      </a:pPr>
                      <a:r>
                        <a:rPr lang="it-IT" sz="1000">
                          <a:effectLst/>
                        </a:rPr>
                        <a:t>P63-56	</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Pratiche a pascolo magro con pratica mantenimento nessuna pratica</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a:effectLst/>
                        </a:rPr>
                        <a:t>bloccante</a:t>
                      </a:r>
                      <a:endParaRPr lang="it-IT" sz="1100">
                        <a:effectLst/>
                        <a:latin typeface="Calibri"/>
                        <a:ea typeface="Calibri"/>
                        <a:cs typeface="Times New Roman"/>
                      </a:endParaRPr>
                    </a:p>
                  </a:txBody>
                  <a:tcPr marL="44450" marR="44450" marT="0" marB="0"/>
                </a:tc>
                <a:tc>
                  <a:txBody>
                    <a:bodyPr/>
                    <a:lstStyle/>
                    <a:p>
                      <a:pPr>
                        <a:lnSpc>
                          <a:spcPct val="115000"/>
                        </a:lnSpc>
                        <a:spcAft>
                          <a:spcPts val="0"/>
                        </a:spcAft>
                      </a:pPr>
                      <a:r>
                        <a:rPr lang="it-IT" sz="1000" dirty="0">
                          <a:effectLst/>
                        </a:rPr>
                        <a:t>Dal 2018</a:t>
                      </a:r>
                      <a:endParaRPr lang="it-IT" sz="1100" dirty="0">
                        <a:effectLst/>
                        <a:latin typeface="Calibri"/>
                        <a:ea typeface="Calibri"/>
                        <a:cs typeface="Times New Roman"/>
                      </a:endParaRPr>
                    </a:p>
                  </a:txBody>
                  <a:tcPr marL="44450" marR="44450" marT="0" marB="0"/>
                </a:tc>
              </a:tr>
            </a:tbl>
          </a:graphicData>
        </a:graphic>
      </p:graphicFrame>
    </p:spTree>
    <p:extLst>
      <p:ext uri="{BB962C8B-B14F-4D97-AF65-F5344CB8AC3E}">
        <p14:creationId xmlns:p14="http://schemas.microsoft.com/office/powerpoint/2010/main" val="1250434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a:t>
            </a:r>
            <a:endParaRPr lang="it-IT" dirty="0"/>
          </a:p>
        </p:txBody>
      </p:sp>
      <p:sp>
        <p:nvSpPr>
          <p:cNvPr id="3" name="Segnaposto numero diapositiva 2"/>
          <p:cNvSpPr>
            <a:spLocks noGrp="1"/>
          </p:cNvSpPr>
          <p:nvPr>
            <p:ph type="sldNum" sz="quarter" idx="12"/>
          </p:nvPr>
        </p:nvSpPr>
        <p:spPr/>
        <p:txBody>
          <a:bodyPr/>
          <a:lstStyle/>
          <a:p>
            <a:fld id="{9FB9AABE-2FD9-41E1-B8B9-D36158326716}" type="slidenum">
              <a:rPr lang="it-IT" smtClean="0"/>
              <a:t>27</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729042" cy="52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621817" y="5877272"/>
            <a:ext cx="3994224" cy="369332"/>
          </a:xfrm>
          <a:prstGeom prst="rect">
            <a:avLst/>
          </a:prstGeom>
        </p:spPr>
        <p:txBody>
          <a:bodyPr wrap="square">
            <a:spAutoFit/>
          </a:bodyPr>
          <a:lstStyle/>
          <a:p>
            <a:r>
              <a:rPr lang="it-IT" dirty="0" smtClean="0">
                <a:solidFill>
                  <a:schemeClr val="tx2">
                    <a:lumMod val="10000"/>
                  </a:schemeClr>
                </a:solidFill>
              </a:rPr>
              <a:t>Carico capi propri</a:t>
            </a:r>
            <a:endParaRPr lang="it-IT" dirty="0">
              <a:solidFill>
                <a:schemeClr val="tx2">
                  <a:lumMod val="10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2"/>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927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FB9AABE-2FD9-41E1-B8B9-D36158326716}" type="slidenum">
              <a:rPr lang="it-IT" smtClean="0"/>
              <a:t>28</a:t>
            </a:fld>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25771"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187624" y="6237312"/>
            <a:ext cx="2868286" cy="369332"/>
          </a:xfrm>
          <a:prstGeom prst="rect">
            <a:avLst/>
          </a:prstGeom>
        </p:spPr>
        <p:txBody>
          <a:bodyPr wrap="none">
            <a:spAutoFit/>
          </a:bodyPr>
          <a:lstStyle/>
          <a:p>
            <a:r>
              <a:rPr lang="it-IT" dirty="0">
                <a:solidFill>
                  <a:schemeClr val="tx2">
                    <a:lumMod val="10000"/>
                  </a:schemeClr>
                </a:solidFill>
              </a:rPr>
              <a:t>Carico capi </a:t>
            </a:r>
            <a:r>
              <a:rPr lang="it-IT" dirty="0" smtClean="0">
                <a:solidFill>
                  <a:schemeClr val="tx2">
                    <a:lumMod val="10000"/>
                  </a:schemeClr>
                </a:solidFill>
              </a:rPr>
              <a:t>in guardiania</a:t>
            </a:r>
            <a:endParaRPr lang="it-IT" dirty="0">
              <a:solidFill>
                <a:schemeClr val="tx2">
                  <a:lumMod val="1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353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FB9AABE-2FD9-41E1-B8B9-D36158326716}" type="slidenum">
              <a:rPr lang="it-IT" smtClean="0"/>
              <a:t>29</a:t>
            </a:fld>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8423975" cy="193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395536" y="2996952"/>
            <a:ext cx="6187528" cy="646331"/>
          </a:xfrm>
          <a:prstGeom prst="rect">
            <a:avLst/>
          </a:prstGeom>
        </p:spPr>
        <p:txBody>
          <a:bodyPr wrap="none">
            <a:spAutoFit/>
          </a:bodyPr>
          <a:lstStyle/>
          <a:p>
            <a:r>
              <a:rPr lang="it-IT" dirty="0">
                <a:solidFill>
                  <a:schemeClr val="tx2">
                    <a:lumMod val="10000"/>
                  </a:schemeClr>
                </a:solidFill>
              </a:rPr>
              <a:t>Carico </a:t>
            </a:r>
            <a:r>
              <a:rPr lang="it-IT" dirty="0" smtClean="0">
                <a:solidFill>
                  <a:schemeClr val="tx2">
                    <a:lumMod val="10000"/>
                  </a:schemeClr>
                </a:solidFill>
              </a:rPr>
              <a:t>consistenza di stalla (Roccabruna)</a:t>
            </a:r>
          </a:p>
          <a:p>
            <a:r>
              <a:rPr lang="it-IT" dirty="0" smtClean="0">
                <a:solidFill>
                  <a:schemeClr val="tx2">
                    <a:lumMod val="10000"/>
                  </a:schemeClr>
                </a:solidFill>
              </a:rPr>
              <a:t>Castelmagno è limitrofo a Dronero ma non a Roccabruna</a:t>
            </a:r>
            <a:endParaRPr lang="it-IT" dirty="0">
              <a:solidFill>
                <a:schemeClr val="tx2">
                  <a:lumMod val="1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007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riepilogo </a:t>
            </a:r>
            <a:endParaRPr lang="it-IT" dirty="0"/>
          </a:p>
        </p:txBody>
      </p:sp>
      <p:pic>
        <p:nvPicPr>
          <p:cNvPr id="3075" name="Picture 3" descr="C:\Users\arpeaau32\Desktop\riepi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b="15120"/>
          <a:stretch/>
        </p:blipFill>
        <p:spPr bwMode="auto">
          <a:xfrm>
            <a:off x="611560" y="1496299"/>
            <a:ext cx="7873460" cy="5137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53" y="404664"/>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9FB9AABE-2FD9-41E1-B8B9-D36158326716}" type="slidenum">
              <a:rPr lang="it-IT" smtClean="0"/>
              <a:t>3</a:t>
            </a:fld>
            <a:endParaRPr lang="it-IT"/>
          </a:p>
        </p:txBody>
      </p:sp>
    </p:spTree>
    <p:extLst>
      <p:ext uri="{BB962C8B-B14F-4D97-AF65-F5344CB8AC3E}">
        <p14:creationId xmlns:p14="http://schemas.microsoft.com/office/powerpoint/2010/main" val="519195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FB9AABE-2FD9-41E1-B8B9-D36158326716}" type="slidenum">
              <a:rPr lang="it-IT" smtClean="0"/>
              <a:t>30</a:t>
            </a:fld>
            <a:endParaRPr lang="it-IT"/>
          </a:p>
        </p:txBody>
      </p:sp>
      <p:sp>
        <p:nvSpPr>
          <p:cNvPr id="3" name="Rettangolo 2"/>
          <p:cNvSpPr/>
          <p:nvPr/>
        </p:nvSpPr>
        <p:spPr>
          <a:xfrm>
            <a:off x="6012160" y="5373216"/>
            <a:ext cx="1721690" cy="646331"/>
          </a:xfrm>
          <a:prstGeom prst="rect">
            <a:avLst/>
          </a:prstGeom>
        </p:spPr>
        <p:txBody>
          <a:bodyPr wrap="none">
            <a:spAutoFit/>
          </a:bodyPr>
          <a:lstStyle/>
          <a:p>
            <a:r>
              <a:rPr lang="it-IT" sz="3600" dirty="0" smtClean="0">
                <a:solidFill>
                  <a:schemeClr val="bg1"/>
                </a:solidFill>
              </a:rPr>
              <a:t>Grazie!</a:t>
            </a:r>
            <a:endParaRPr lang="it-IT" sz="3600" dirty="0">
              <a:solidFill>
                <a:schemeClr val="bg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175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Superficie richiesta (ha)</a:t>
            </a:r>
            <a:endParaRPr lang="it-IT" dirty="0"/>
          </a:p>
        </p:txBody>
      </p:sp>
      <p:sp>
        <p:nvSpPr>
          <p:cNvPr id="3" name="Rettangolo 2"/>
          <p:cNvSpPr/>
          <p:nvPr/>
        </p:nvSpPr>
        <p:spPr>
          <a:xfrm>
            <a:off x="755204" y="1628800"/>
            <a:ext cx="7776864" cy="646331"/>
          </a:xfrm>
          <a:prstGeom prst="rect">
            <a:avLst/>
          </a:prstGeom>
        </p:spPr>
        <p:txBody>
          <a:bodyPr wrap="square">
            <a:spAutoFit/>
          </a:bodyPr>
          <a:lstStyle/>
          <a:p>
            <a:pPr algn="ctr"/>
            <a:r>
              <a:rPr lang="it-IT" dirty="0" smtClean="0"/>
              <a:t>E’ la superficie abbinata a intervento e mantenuta tramite il pascolamento</a:t>
            </a:r>
            <a:endParaRPr lang="it-IT" dirty="0"/>
          </a:p>
        </p:txBody>
      </p:sp>
      <p:sp>
        <p:nvSpPr>
          <p:cNvPr id="4" name="Freccia in giù 3"/>
          <p:cNvSpPr/>
          <p:nvPr/>
        </p:nvSpPr>
        <p:spPr>
          <a:xfrm>
            <a:off x="4139952" y="2304351"/>
            <a:ext cx="79208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860748" y="3238578"/>
            <a:ext cx="7632848" cy="1200329"/>
          </a:xfrm>
          <a:prstGeom prst="rect">
            <a:avLst/>
          </a:prstGeom>
        </p:spPr>
        <p:txBody>
          <a:bodyPr wrap="square">
            <a:spAutoFit/>
          </a:bodyPr>
          <a:lstStyle/>
          <a:p>
            <a:pPr algn="just"/>
            <a:r>
              <a:rPr lang="it-IT" dirty="0" smtClean="0"/>
              <a:t>puntando </a:t>
            </a:r>
            <a:r>
              <a:rPr lang="it-IT" dirty="0"/>
              <a:t>il cursore sulla superficie è possibile identificare la suddivisione della superficie pascolata tra le quote altimetriche per l’applicazione delle deroghe al carico UBA/ha anno deliberate dalla Regione </a:t>
            </a:r>
            <a:r>
              <a:rPr lang="it-IT" dirty="0" smtClean="0"/>
              <a:t>Piemonte</a:t>
            </a:r>
            <a:endParaRPr lang="it-IT" dirty="0"/>
          </a:p>
        </p:txBody>
      </p:sp>
      <p:pic>
        <p:nvPicPr>
          <p:cNvPr id="2053" name="Picture 5" descr="C:\Users\ARPEAAU32\Desktop\quo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576" y="4149080"/>
            <a:ext cx="5472608" cy="25140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fld id="{9FB9AABE-2FD9-41E1-B8B9-D36158326716}" type="slidenum">
              <a:rPr lang="it-IT" smtClean="0"/>
              <a:t>4</a:t>
            </a:fld>
            <a:endParaRPr lang="it-IT"/>
          </a:p>
        </p:txBody>
      </p:sp>
    </p:spTree>
    <p:extLst>
      <p:ext uri="{BB962C8B-B14F-4D97-AF65-F5344CB8AC3E}">
        <p14:creationId xmlns:p14="http://schemas.microsoft.com/office/powerpoint/2010/main" val="2405894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Superficie in controllo (ha)</a:t>
            </a:r>
          </a:p>
        </p:txBody>
      </p:sp>
      <p:sp>
        <p:nvSpPr>
          <p:cNvPr id="4" name="Rettangolo 3"/>
          <p:cNvSpPr/>
          <p:nvPr/>
        </p:nvSpPr>
        <p:spPr>
          <a:xfrm>
            <a:off x="889966" y="1844824"/>
            <a:ext cx="7066409" cy="646331"/>
          </a:xfrm>
          <a:prstGeom prst="rect">
            <a:avLst/>
          </a:prstGeom>
        </p:spPr>
        <p:txBody>
          <a:bodyPr wrap="square">
            <a:spAutoFit/>
          </a:bodyPr>
          <a:lstStyle/>
          <a:p>
            <a:pPr algn="ctr"/>
            <a:r>
              <a:rPr lang="it-IT" dirty="0"/>
              <a:t>è il risultato derivante dalla minore superficie tra quella richiesta a premio e quella derivante da GIS per ciascuna particella. </a:t>
            </a:r>
          </a:p>
        </p:txBody>
      </p:sp>
      <p:sp>
        <p:nvSpPr>
          <p:cNvPr id="5" name="Freccia in giù 4"/>
          <p:cNvSpPr/>
          <p:nvPr/>
        </p:nvSpPr>
        <p:spPr>
          <a:xfrm>
            <a:off x="3869171" y="2564904"/>
            <a:ext cx="79208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889966" y="3486893"/>
            <a:ext cx="7066409" cy="830997"/>
          </a:xfrm>
          <a:prstGeom prst="rect">
            <a:avLst/>
          </a:prstGeom>
        </p:spPr>
        <p:txBody>
          <a:bodyPr wrap="square">
            <a:spAutoFit/>
          </a:bodyPr>
          <a:lstStyle/>
          <a:p>
            <a:pPr algn="just"/>
            <a:r>
              <a:rPr lang="it-IT" sz="2400" dirty="0"/>
              <a:t>Ai fini del controllo del rispetto del carico viene utilizzato questo dato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957031"/>
            <a:ext cx="7408887" cy="56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9FB9AABE-2FD9-41E1-B8B9-D36158326716}" type="slidenum">
              <a:rPr lang="it-IT" smtClean="0"/>
              <a:t>5</a:t>
            </a:fld>
            <a:endParaRPr lang="it-IT"/>
          </a:p>
        </p:txBody>
      </p:sp>
      <p:sp>
        <p:nvSpPr>
          <p:cNvPr id="9" name="Rettangolo 8"/>
          <p:cNvSpPr/>
          <p:nvPr/>
        </p:nvSpPr>
        <p:spPr>
          <a:xfrm>
            <a:off x="889966" y="4509120"/>
            <a:ext cx="7066409" cy="830997"/>
          </a:xfrm>
          <a:prstGeom prst="rect">
            <a:avLst/>
          </a:prstGeom>
        </p:spPr>
        <p:txBody>
          <a:bodyPr wrap="square">
            <a:spAutoFit/>
          </a:bodyPr>
          <a:lstStyle/>
          <a:p>
            <a:pPr algn="just"/>
            <a:r>
              <a:rPr lang="it-IT" sz="2400" dirty="0" smtClean="0"/>
              <a:t>L’istruttoria grafica delle superfici a pascolo verrà fatta sulla superficie DICHIARATA</a:t>
            </a:r>
            <a:endParaRPr lang="it-IT" sz="2400" dirty="0"/>
          </a:p>
        </p:txBody>
      </p:sp>
    </p:spTree>
    <p:extLst>
      <p:ext uri="{BB962C8B-B14F-4D97-AF65-F5344CB8AC3E}">
        <p14:creationId xmlns:p14="http://schemas.microsoft.com/office/powerpoint/2010/main" val="496763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Superficie terzi (ha)</a:t>
            </a:r>
          </a:p>
        </p:txBody>
      </p:sp>
      <p:sp>
        <p:nvSpPr>
          <p:cNvPr id="4" name="Rettangolo 3"/>
          <p:cNvSpPr/>
          <p:nvPr/>
        </p:nvSpPr>
        <p:spPr>
          <a:xfrm>
            <a:off x="2195736" y="1628800"/>
            <a:ext cx="4691669" cy="400110"/>
          </a:xfrm>
          <a:prstGeom prst="rect">
            <a:avLst/>
          </a:prstGeom>
        </p:spPr>
        <p:txBody>
          <a:bodyPr wrap="none">
            <a:spAutoFit/>
          </a:bodyPr>
          <a:lstStyle/>
          <a:p>
            <a:r>
              <a:rPr lang="it-IT" sz="2000" dirty="0" smtClean="0"/>
              <a:t>E’ la superficie </a:t>
            </a:r>
            <a:r>
              <a:rPr lang="it-IT" sz="2000" dirty="0"/>
              <a:t>abbinata </a:t>
            </a:r>
            <a:r>
              <a:rPr lang="it-IT" sz="2000" dirty="0" smtClean="0"/>
              <a:t>al </a:t>
            </a:r>
            <a:r>
              <a:rPr lang="it-IT" sz="2000" dirty="0"/>
              <a:t>premio 149</a:t>
            </a:r>
          </a:p>
        </p:txBody>
      </p:sp>
      <p:sp>
        <p:nvSpPr>
          <p:cNvPr id="5" name="Freccia in giù 4"/>
          <p:cNvSpPr/>
          <p:nvPr/>
        </p:nvSpPr>
        <p:spPr>
          <a:xfrm>
            <a:off x="3869171" y="2132856"/>
            <a:ext cx="79208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78794" y="3242695"/>
            <a:ext cx="7525551" cy="1938992"/>
          </a:xfrm>
          <a:prstGeom prst="rect">
            <a:avLst/>
          </a:prstGeom>
        </p:spPr>
        <p:txBody>
          <a:bodyPr wrap="square">
            <a:spAutoFit/>
          </a:bodyPr>
          <a:lstStyle/>
          <a:p>
            <a:pPr algn="just"/>
            <a:r>
              <a:rPr lang="it-IT" sz="2000" dirty="0" smtClean="0"/>
              <a:t>Se la superficie abbinata al premio 149 è 0, anche se è stato dichiarato di condurre capi in guardiania, i capi appartenenti a terzi NON vengono considerati al fine della verifica del rispetto del carico.</a:t>
            </a:r>
          </a:p>
          <a:p>
            <a:pPr algn="just"/>
            <a:r>
              <a:rPr lang="it-IT" sz="2000" dirty="0" smtClean="0"/>
              <a:t>I capi monticati in guardiania vengono considerati SOLO sulla superficie associata al premio 149</a:t>
            </a:r>
            <a:endParaRPr lang="it-IT"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28" y="5212643"/>
            <a:ext cx="7408887" cy="56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9FB9AABE-2FD9-41E1-B8B9-D36158326716}" type="slidenum">
              <a:rPr lang="it-IT" smtClean="0"/>
              <a:t>6</a:t>
            </a:fld>
            <a:endParaRPr lang="it-IT"/>
          </a:p>
        </p:txBody>
      </p:sp>
    </p:spTree>
    <p:extLst>
      <p:ext uri="{BB962C8B-B14F-4D97-AF65-F5344CB8AC3E}">
        <p14:creationId xmlns:p14="http://schemas.microsoft.com/office/powerpoint/2010/main" val="2003259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Superficie complessiva limitrofi (ha)</a:t>
            </a:r>
          </a:p>
        </p:txBody>
      </p:sp>
      <p:sp>
        <p:nvSpPr>
          <p:cNvPr id="3" name="Rettangolo 2"/>
          <p:cNvSpPr/>
          <p:nvPr/>
        </p:nvSpPr>
        <p:spPr>
          <a:xfrm>
            <a:off x="543992" y="1628800"/>
            <a:ext cx="7992888" cy="1569660"/>
          </a:xfrm>
          <a:prstGeom prst="rect">
            <a:avLst/>
          </a:prstGeom>
        </p:spPr>
        <p:txBody>
          <a:bodyPr wrap="square">
            <a:spAutoFit/>
          </a:bodyPr>
          <a:lstStyle/>
          <a:p>
            <a:pPr algn="just"/>
            <a:r>
              <a:rPr lang="it-IT" sz="2400" dirty="0"/>
              <a:t>viene valorizzata se nel comune o in un comune limitrofo è presente un codice stalla detenuto dal beneficiario e indica la sommatoria della superficie posta in questi comuni</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lstStyle/>
          <a:p>
            <a:fld id="{9FB9AABE-2FD9-41E1-B8B9-D36158326716}" type="slidenum">
              <a:rPr lang="it-IT" smtClean="0"/>
              <a:t>7</a:t>
            </a:fld>
            <a:endParaRPr lang="it-IT"/>
          </a:p>
        </p:txBody>
      </p:sp>
      <p:sp>
        <p:nvSpPr>
          <p:cNvPr id="5" name="Rettangolo 4"/>
          <p:cNvSpPr/>
          <p:nvPr/>
        </p:nvSpPr>
        <p:spPr>
          <a:xfrm>
            <a:off x="287636" y="3429000"/>
            <a:ext cx="3373535" cy="2585323"/>
          </a:xfrm>
          <a:prstGeom prst="rect">
            <a:avLst/>
          </a:prstGeom>
        </p:spPr>
        <p:txBody>
          <a:bodyPr wrap="square">
            <a:spAutoFit/>
          </a:bodyPr>
          <a:lstStyle/>
          <a:p>
            <a:pPr algn="just"/>
            <a:r>
              <a:rPr lang="it-IT" dirty="0" smtClean="0"/>
              <a:t>Nel caso in cui ci siano più comuni limitrofi a una stalla ma che non sono limitrofi tra loro, il controllo somma le superfici del comune della stalla con la superficie di ciascun comune e non verifica la superficie complessiva di tutti i comuni.</a:t>
            </a:r>
            <a:endParaRPr lang="it-IT" dirty="0"/>
          </a:p>
        </p:txBody>
      </p:sp>
    </p:spTree>
    <p:extLst>
      <p:ext uri="{BB962C8B-B14F-4D97-AF65-F5344CB8AC3E}">
        <p14:creationId xmlns:p14="http://schemas.microsoft.com/office/powerpoint/2010/main" val="1800278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36" y="548679"/>
            <a:ext cx="8532835" cy="115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ccia in giù 3"/>
          <p:cNvSpPr/>
          <p:nvPr/>
        </p:nvSpPr>
        <p:spPr>
          <a:xfrm>
            <a:off x="4139953" y="1844824"/>
            <a:ext cx="43426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76672" y="2217068"/>
            <a:ext cx="8646021" cy="369332"/>
          </a:xfrm>
          <a:prstGeom prst="rect">
            <a:avLst/>
          </a:prstGeom>
        </p:spPr>
        <p:txBody>
          <a:bodyPr wrap="none">
            <a:spAutoFit/>
          </a:bodyPr>
          <a:lstStyle/>
          <a:p>
            <a:r>
              <a:rPr lang="it-IT" dirty="0" smtClean="0"/>
              <a:t>Nessuna stalla limitrofa al pascolo, la colonna </a:t>
            </a:r>
            <a:r>
              <a:rPr lang="it-IT" dirty="0"/>
              <a:t>Carico UBA </a:t>
            </a:r>
            <a:r>
              <a:rPr lang="it-IT" dirty="0" smtClean="0"/>
              <a:t>stalla non è valorizzata</a:t>
            </a:r>
            <a:endParaRPr lang="it-IT"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45" y="3139876"/>
            <a:ext cx="8636536" cy="117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ccia in giù 6"/>
          <p:cNvSpPr/>
          <p:nvPr/>
        </p:nvSpPr>
        <p:spPr>
          <a:xfrm>
            <a:off x="4179036" y="4509120"/>
            <a:ext cx="43426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87638" y="4921645"/>
            <a:ext cx="8532834" cy="923330"/>
          </a:xfrm>
          <a:prstGeom prst="rect">
            <a:avLst/>
          </a:prstGeom>
        </p:spPr>
        <p:txBody>
          <a:bodyPr wrap="square">
            <a:spAutoFit/>
          </a:bodyPr>
          <a:lstStyle/>
          <a:p>
            <a:pPr algn="just"/>
            <a:r>
              <a:rPr lang="it-IT" dirty="0" smtClean="0"/>
              <a:t>E’ presente una stalla a Masera, comune limitrofo a Montecrestese, la superficie </a:t>
            </a:r>
          </a:p>
          <a:p>
            <a:pPr algn="just"/>
            <a:r>
              <a:rPr lang="it-IT" dirty="0" smtClean="0"/>
              <a:t>dei due comuni viene sommata e viene valorizzato il valore del carico in </a:t>
            </a:r>
            <a:r>
              <a:rPr lang="it-IT" dirty="0"/>
              <a:t>Carico UBA </a:t>
            </a:r>
            <a:r>
              <a:rPr lang="it-IT" dirty="0" smtClean="0"/>
              <a:t>stalla.</a:t>
            </a:r>
          </a:p>
        </p:txBody>
      </p:sp>
      <p:sp>
        <p:nvSpPr>
          <p:cNvPr id="8" name="Segnaposto numero diapositiva 7"/>
          <p:cNvSpPr>
            <a:spLocks noGrp="1"/>
          </p:cNvSpPr>
          <p:nvPr>
            <p:ph type="sldNum" sz="quarter" idx="12"/>
          </p:nvPr>
        </p:nvSpPr>
        <p:spPr/>
        <p:txBody>
          <a:bodyPr/>
          <a:lstStyle/>
          <a:p>
            <a:fld id="{9FB9AABE-2FD9-41E1-B8B9-D36158326716}" type="slidenum">
              <a:rPr lang="it-IT" smtClean="0"/>
              <a:t>8</a:t>
            </a:fld>
            <a:endParaRPr lang="it-IT"/>
          </a:p>
        </p:txBody>
      </p:sp>
    </p:spTree>
    <p:extLst>
      <p:ext uri="{BB962C8B-B14F-4D97-AF65-F5344CB8AC3E}">
        <p14:creationId xmlns:p14="http://schemas.microsoft.com/office/powerpoint/2010/main" val="3989712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effectLst/>
              </a:rPr>
              <a:t>Coefficiente UBA</a:t>
            </a:r>
            <a:endParaRPr lang="it-IT" dirty="0"/>
          </a:p>
        </p:txBody>
      </p:sp>
      <p:sp>
        <p:nvSpPr>
          <p:cNvPr id="6" name="Rettangolo 5"/>
          <p:cNvSpPr/>
          <p:nvPr/>
        </p:nvSpPr>
        <p:spPr>
          <a:xfrm>
            <a:off x="467544" y="3301533"/>
            <a:ext cx="4032448" cy="707886"/>
          </a:xfrm>
          <a:prstGeom prst="rect">
            <a:avLst/>
          </a:prstGeom>
        </p:spPr>
        <p:txBody>
          <a:bodyPr wrap="square">
            <a:spAutoFit/>
          </a:bodyPr>
          <a:lstStyle/>
          <a:p>
            <a:pPr algn="ctr"/>
            <a:r>
              <a:rPr lang="it-IT" sz="2000" dirty="0"/>
              <a:t>indica il coefficiente da applicare per ciascun comune</a:t>
            </a:r>
          </a:p>
        </p:txBody>
      </p:sp>
      <p:sp>
        <p:nvSpPr>
          <p:cNvPr id="7" name="Freccia in giù 6"/>
          <p:cNvSpPr/>
          <p:nvPr/>
        </p:nvSpPr>
        <p:spPr>
          <a:xfrm>
            <a:off x="2338646" y="2744924"/>
            <a:ext cx="43426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37" y="6237313"/>
            <a:ext cx="756128" cy="46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1187624" y="1988840"/>
            <a:ext cx="6912768" cy="646331"/>
          </a:xfrm>
          <a:prstGeom prst="rect">
            <a:avLst/>
          </a:prstGeom>
        </p:spPr>
        <p:txBody>
          <a:bodyPr wrap="square">
            <a:spAutoFit/>
          </a:bodyPr>
          <a:lstStyle/>
          <a:p>
            <a:pPr algn="ctr"/>
            <a:r>
              <a:rPr lang="it-IT" dirty="0" smtClean="0"/>
              <a:t>A partire dalla campagna 2018 non vengono più utilizzate le PAS02 e PAS03 per indicare quale coefficiente va rispettato</a:t>
            </a:r>
            <a:endParaRPr lang="it-IT"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192940"/>
            <a:ext cx="59150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tangolo 11"/>
          <p:cNvSpPr/>
          <p:nvPr/>
        </p:nvSpPr>
        <p:spPr>
          <a:xfrm>
            <a:off x="4283968" y="3301533"/>
            <a:ext cx="4572000" cy="646331"/>
          </a:xfrm>
          <a:prstGeom prst="rect">
            <a:avLst/>
          </a:prstGeom>
        </p:spPr>
        <p:txBody>
          <a:bodyPr>
            <a:spAutoFit/>
          </a:bodyPr>
          <a:lstStyle/>
          <a:p>
            <a:pPr algn="ctr"/>
            <a:r>
              <a:rPr lang="it-IT" dirty="0" smtClean="0"/>
              <a:t>Verifica per ciascun comune la quota dei </a:t>
            </a:r>
            <a:r>
              <a:rPr lang="it-IT" dirty="0" err="1" smtClean="0"/>
              <a:t>centroidi</a:t>
            </a:r>
            <a:r>
              <a:rPr lang="it-IT" dirty="0" smtClean="0"/>
              <a:t> delle particelle</a:t>
            </a:r>
            <a:endParaRPr lang="it-IT" dirty="0"/>
          </a:p>
        </p:txBody>
      </p:sp>
      <p:sp>
        <p:nvSpPr>
          <p:cNvPr id="14" name="Freccia in giù 13"/>
          <p:cNvSpPr/>
          <p:nvPr/>
        </p:nvSpPr>
        <p:spPr>
          <a:xfrm>
            <a:off x="6496844" y="2897324"/>
            <a:ext cx="43426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p:txBody>
          <a:bodyPr/>
          <a:lstStyle/>
          <a:p>
            <a:fld id="{9FB9AABE-2FD9-41E1-B8B9-D36158326716}" type="slidenum">
              <a:rPr lang="it-IT" smtClean="0"/>
              <a:t>9</a:t>
            </a:fld>
            <a:endParaRPr lang="it-IT"/>
          </a:p>
        </p:txBody>
      </p:sp>
    </p:spTree>
    <p:extLst>
      <p:ext uri="{BB962C8B-B14F-4D97-AF65-F5344CB8AC3E}">
        <p14:creationId xmlns:p14="http://schemas.microsoft.com/office/powerpoint/2010/main" val="521884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lassia">
  <a:themeElements>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alassi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678</TotalTime>
  <Words>1632</Words>
  <Application>Microsoft Office PowerPoint</Application>
  <PresentationFormat>Presentazione su schermo (4:3)</PresentationFormat>
  <Paragraphs>296</Paragraphs>
  <Slides>30</Slides>
  <Notes>3</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Galassia</vt:lpstr>
      <vt:lpstr> CONTROLLO SUI PASCOLI</vt:lpstr>
      <vt:lpstr>La schermata: dove si trova?</vt:lpstr>
      <vt:lpstr>Il riepilogo </vt:lpstr>
      <vt:lpstr>Superficie richiesta (ha)</vt:lpstr>
      <vt:lpstr>Superficie in controllo (ha)</vt:lpstr>
      <vt:lpstr>Superficie terzi (ha)</vt:lpstr>
      <vt:lpstr>Superficie complessiva limitrofi (ha)</vt:lpstr>
      <vt:lpstr>Presentazione standard di PowerPoint</vt:lpstr>
      <vt:lpstr>Coefficiente UBA</vt:lpstr>
      <vt:lpstr>Presentazione standard di PowerPoint</vt:lpstr>
      <vt:lpstr>Carico UBA stalla</vt:lpstr>
      <vt:lpstr>Carico UBA stalla</vt:lpstr>
      <vt:lpstr>Carico UBA stalla</vt:lpstr>
      <vt:lpstr>Carico minimo UBA pascolo proprio</vt:lpstr>
      <vt:lpstr>Carico UBA pascolo proprio</vt:lpstr>
      <vt:lpstr>Carico UBA pascolo proprio</vt:lpstr>
      <vt:lpstr>Carico minimo UBA pascolo Terzi </vt:lpstr>
      <vt:lpstr>Carico UBA pascolo Terzi</vt:lpstr>
      <vt:lpstr>Carico UBA pascolo Terzi</vt:lpstr>
      <vt:lpstr>Carico UBA pascolo Totale </vt:lpstr>
      <vt:lpstr>Presentazione standard di PowerPoint</vt:lpstr>
      <vt:lpstr>Presentazione standard di PowerPoint</vt:lpstr>
      <vt:lpstr>Guardiania</vt:lpstr>
      <vt:lpstr>Il flusso dei controlli e le anomalie</vt:lpstr>
      <vt:lpstr>Presentazione standard di PowerPoint</vt:lpstr>
      <vt:lpstr>Presentazione standard di PowerPoint</vt:lpstr>
      <vt:lpstr>Esempi</vt:lpstr>
      <vt:lpstr>Presentazione standard di PowerPoint</vt:lpstr>
      <vt:lpstr>Presentazione standard di PowerPoint</vt:lpstr>
      <vt:lpstr>Presentazione standard di PowerPoint</vt:lpstr>
    </vt:vector>
  </TitlesOfParts>
  <Company>Olidata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SCHERMATA PASCOLI</dc:title>
  <dc:creator>La Porta Paola</dc:creator>
  <cp:lastModifiedBy>La Porta Paola</cp:lastModifiedBy>
  <cp:revision>70</cp:revision>
  <dcterms:created xsi:type="dcterms:W3CDTF">2018-12-07T11:09:48Z</dcterms:created>
  <dcterms:modified xsi:type="dcterms:W3CDTF">2018-12-17T09:27:49Z</dcterms:modified>
</cp:coreProperties>
</file>